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notesMasterIdLst>
    <p:notesMasterId r:id="rId2"/>
  </p:notesMasterIdLst>
  <p:sldIdLst>
    <p:sldId id="270" r:id="rId3"/>
    <p:sldId id="280" r:id="rId4"/>
    <p:sldId id="282" r:id="rId5"/>
    <p:sldId id="276" r:id="rId6"/>
    <p:sldId id="275" r:id="rId7"/>
    <p:sldId id="274" r:id="rId8"/>
    <p:sldId id="283" r:id="rId9"/>
    <p:sldId id="267" r:id="rId10"/>
    <p:sldId id="285" r:id="rId11"/>
    <p:sldId id="273" r:id="rId12"/>
    <p:sldId id="269" r:id="rId13"/>
    <p:sldId id="268" r:id="rId14"/>
    <p:sldId id="272" r:id="rId15"/>
    <p:sldId id="279" r:id="rId16"/>
    <p:sldId id="28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Gyuseung Seo" initials="GS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984" autoAdjust="0"/>
    <p:restoredTop sz="87411" autoAdjust="0"/>
  </p:normalViewPr>
  <p:slideViewPr>
    <p:cSldViewPr snapToGrid="0">
      <p:cViewPr varScale="1">
        <p:scale>
          <a:sx n="100" d="100"/>
          <a:sy n="100" d="100"/>
        </p:scale>
        <p:origin x="786" y="9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commentAuthors" Target="commentAuthors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4AFBC21-F710-49F3-9074-DF24DD5A2825}" type="datetime1">
              <a:rPr lang="ko-KR" altLang="en-US"/>
              <a:pPr lvl="0">
                <a:defRPr/>
              </a:pPr>
              <a:t>2024-01-09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EBEA22-82E3-4332-85B2-E6820FC17F5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왼쪽</a:t>
            </a:r>
            <a:r>
              <a:rPr lang="en-US" altLang="ko-KR"/>
              <a:t>(yolov8)</a:t>
            </a:r>
            <a:r>
              <a:rPr lang="ko-KR" altLang="en-US"/>
              <a:t>은 사전학습된 모델 불러와서 사용했고</a:t>
            </a:r>
            <a:r>
              <a:rPr lang="en-US" altLang="ko-KR"/>
              <a:t>, yolox</a:t>
            </a:r>
            <a:r>
              <a:rPr lang="ko-KR" altLang="en-US"/>
              <a:t>는 모델 구조 불러와서 우리 데이터셋으로 학습시킴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모델을 </a:t>
            </a:r>
            <a:r>
              <a:rPr lang="en-US" altLang="ko-KR"/>
              <a:t>2</a:t>
            </a:r>
            <a:r>
              <a:rPr lang="ko-KR" altLang="en-US"/>
              <a:t>개로 나눠한 점 강조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이유</a:t>
            </a:r>
            <a:r>
              <a:rPr lang="en-US" altLang="ko-KR"/>
              <a:t>: Task</a:t>
            </a:r>
            <a:r>
              <a:rPr lang="ko-KR" altLang="en-US"/>
              <a:t>에 따라 나누고 싶기도 했고</a:t>
            </a:r>
            <a:r>
              <a:rPr lang="en-US" altLang="ko-KR"/>
              <a:t>, </a:t>
            </a:r>
            <a:r>
              <a:rPr lang="ko-KR" altLang="en-US"/>
              <a:t>트레이닝한 모델이 잘못되었을 경우의 보험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여러 모델 중에 </a:t>
            </a:r>
            <a:r>
              <a:rPr lang="en-US" altLang="ko-KR"/>
              <a:t>YOLOX</a:t>
            </a:r>
            <a:r>
              <a:rPr lang="ko-KR" altLang="en-US"/>
              <a:t>를 선택 </a:t>
            </a:r>
            <a:r>
              <a:rPr lang="en-US" altLang="ko-KR"/>
              <a:t>/ </a:t>
            </a:r>
            <a:r>
              <a:rPr lang="ko-KR" altLang="en-US"/>
              <a:t>이유</a:t>
            </a:r>
            <a:r>
              <a:rPr lang="en-US" altLang="ko-KR"/>
              <a:t>: 3</a:t>
            </a:r>
            <a:r>
              <a:rPr lang="ko-KR" altLang="en-US"/>
              <a:t>가지 다 학습시켰을때 </a:t>
            </a:r>
            <a:r>
              <a:rPr lang="en-US" altLang="ko-KR"/>
              <a:t>YOLOX</a:t>
            </a:r>
            <a:r>
              <a:rPr lang="ko-KR" altLang="en-US"/>
              <a:t>가 가장 나은 모습을 보임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학습한 파라미터는 이런식으로 </a:t>
            </a:r>
            <a:r>
              <a:rPr lang="en-US" altLang="ko-KR">
                <a:sym typeface="Wingdings"/>
              </a:rPr>
              <a:t> </a:t>
            </a:r>
            <a:r>
              <a:rPr lang="ko-KR" altLang="en-US"/>
              <a:t>이유 굳이 설명</a:t>
            </a:r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이렇게 학습시킨 모델을 영상에 적용해봄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학습된 모델에 대해 </a:t>
            </a:r>
            <a:r>
              <a:rPr lang="en-US" altLang="ko-KR"/>
              <a:t>detectio</a:t>
            </a:r>
            <a:r>
              <a:rPr lang="ko-KR" altLang="en-US"/>
              <a:t>을 잘 하지 못하는 증상을 보였는데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저희 나름 생각하기로는 </a:t>
            </a:r>
            <a:r>
              <a:rPr lang="en-US" altLang="ko-KR"/>
              <a:t>3</a:t>
            </a:r>
            <a:r>
              <a:rPr lang="ko-KR" altLang="en-US"/>
              <a:t>가지 문제가 있었다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첫째</a:t>
            </a:r>
            <a:r>
              <a:rPr lang="en-US" altLang="ko-KR"/>
              <a:t>, </a:t>
            </a:r>
            <a:r>
              <a:rPr lang="ko-KR" altLang="en-US"/>
              <a:t>실제 적용할 환경은 연속된 프레임이 흘러들어오는 환경임에도 학습시킬 이미지 데이터가 너무 비연속적인 이미지들 뿐이었다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차량사고관련 이미지 데이터와 넘어진 사람관련 데이터가 같이 있는 이미지 데이터가 거의 없다</a:t>
            </a:r>
            <a:r>
              <a:rPr lang="en-US" altLang="ko-KR"/>
              <a:t>. </a:t>
            </a:r>
            <a:r>
              <a:rPr lang="ko-KR" altLang="en-US"/>
              <a:t>그래서 </a:t>
            </a:r>
            <a:r>
              <a:rPr lang="en-US" altLang="ko-KR"/>
              <a:t>2</a:t>
            </a:r>
            <a:r>
              <a:rPr lang="ko-KR" altLang="en-US"/>
              <a:t>레이블 혹은 </a:t>
            </a:r>
            <a:r>
              <a:rPr lang="en-US" altLang="ko-KR"/>
              <a:t>3</a:t>
            </a:r>
            <a:r>
              <a:rPr lang="ko-KR" altLang="en-US"/>
              <a:t>레이블이 동시에 나오는 프레임이 있으면 전부 </a:t>
            </a:r>
            <a:r>
              <a:rPr lang="en-US" altLang="ko-KR"/>
              <a:t>detection</a:t>
            </a:r>
            <a:r>
              <a:rPr lang="ko-KR" altLang="en-US"/>
              <a:t>하지 못함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</a:t>
            </a:r>
            <a:r>
              <a:rPr lang="en-US" altLang="ko-KR"/>
              <a:t>, </a:t>
            </a:r>
            <a:r>
              <a:rPr lang="ko-KR" altLang="en-US"/>
              <a:t>사고관련 데이터가 현저히 부족함</a:t>
            </a:r>
            <a:r>
              <a:rPr lang="en-US" altLang="ko-KR"/>
              <a:t>, </a:t>
            </a:r>
            <a:r>
              <a:rPr lang="ko-KR" altLang="en-US"/>
              <a:t>너무 잔인한 탓에 구하기 힘들고 구한다고해도 모자이크 처리가 되어있는 등 온전한 이미지 데이터를 찾기 힘듦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가지 모델을 하나의 캠으로 동시에 사용하기때문에 멀티 스레드를 통해</a:t>
            </a:r>
            <a:r>
              <a:rPr lang="en-US" altLang="ko-KR"/>
              <a:t> </a:t>
            </a:r>
            <a:r>
              <a:rPr lang="ko-KR" altLang="en-US"/>
              <a:t>스레드당 하나의 모델을 적용하게 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동일한 </a:t>
            </a:r>
            <a:r>
              <a:rPr lang="en-US" altLang="ko-KR"/>
              <a:t>frame</a:t>
            </a:r>
            <a:r>
              <a:rPr lang="ko-KR" altLang="en-US"/>
              <a:t>을 공유할수있는 스페이스인 큐에다가 넣었는데 큐에 접근할때는 번갈아가며 접근할 수 있도록 스레드 이벤트를 추가해서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제일 느린 </a:t>
            </a:r>
            <a:r>
              <a:rPr lang="en-US" altLang="ko-KR"/>
              <a:t>thread2(</a:t>
            </a:r>
            <a:r>
              <a:rPr lang="ko-KR" altLang="en-US"/>
              <a:t>사고감지</a:t>
            </a:r>
            <a:r>
              <a:rPr lang="en-US" altLang="ko-KR"/>
              <a:t>)</a:t>
            </a:r>
            <a:r>
              <a:rPr lang="ko-KR" altLang="en-US"/>
              <a:t>의 작업이 선행되고 뒤이어 </a:t>
            </a:r>
            <a:r>
              <a:rPr lang="en-US" altLang="ko-KR"/>
              <a:t>thread1(</a:t>
            </a:r>
            <a:r>
              <a:rPr lang="ko-KR" altLang="en-US"/>
              <a:t>트래픽관리</a:t>
            </a:r>
            <a:r>
              <a:rPr lang="en-US" altLang="ko-KR"/>
              <a:t>)</a:t>
            </a:r>
            <a:r>
              <a:rPr lang="ko-KR" altLang="en-US"/>
              <a:t>이 접근해서 작업할 수 있도록 함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Main</a:t>
            </a:r>
            <a:r>
              <a:rPr lang="ko-KR" altLang="en-US"/>
              <a:t>에서 </a:t>
            </a:r>
            <a:r>
              <a:rPr lang="en-US" altLang="ko-KR"/>
              <a:t>frame</a:t>
            </a:r>
            <a:r>
              <a:rPr lang="ko-KR" altLang="en-US"/>
              <a:t>을 큐에 넣을 때도 웹캠의 프레임이 흘러들어오는게 압도적으로 빨라서</a:t>
            </a:r>
            <a:r>
              <a:rPr lang="en-US" altLang="ko-KR"/>
              <a:t>,</a:t>
            </a:r>
            <a:r>
              <a:rPr lang="ko-KR" altLang="en-US"/>
              <a:t> 큐의 사이즈를 정해서 다 찼으면 블로킹이되도록 하여 스레드</a:t>
            </a:r>
            <a:r>
              <a:rPr lang="en-US" altLang="ko-KR"/>
              <a:t>1,2</a:t>
            </a:r>
            <a:r>
              <a:rPr lang="ko-KR" altLang="en-US"/>
              <a:t>와 메인함수간의 속도를 동기화함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라이브러리 </a:t>
            </a:r>
            <a:r>
              <a:rPr lang="en-US" altLang="ko-KR"/>
              <a:t>4</a:t>
            </a:r>
            <a:r>
              <a:rPr lang="ko-KR" altLang="en-US"/>
              <a:t>개</a:t>
            </a:r>
            <a:r>
              <a:rPr lang="en-US" altLang="ko-KR"/>
              <a:t>, </a:t>
            </a:r>
            <a:r>
              <a:rPr lang="ko-KR" altLang="en-US"/>
              <a:t>실행하는 방법</a:t>
            </a:r>
            <a:r>
              <a:rPr lang="en-US" altLang="ko-KR"/>
              <a:t>(</a:t>
            </a:r>
            <a:r>
              <a:rPr lang="ko-KR" altLang="en-US"/>
              <a:t>하단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종합적으로 다 동작하는 모습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우리 최종 결과물이니까 석환이 내용 뒤쪽으로 놔줘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왼쪽이 차량 트래픽 관리 흐름도</a:t>
            </a:r>
            <a:r>
              <a:rPr lang="en-US" altLang="ko-KR"/>
              <a:t>, </a:t>
            </a:r>
            <a:r>
              <a:rPr lang="ko-KR" altLang="en-US"/>
              <a:t>오른쪽이 사고 감지 흐름도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＂</a:t>
            </a:r>
            <a:r>
              <a:rPr lang="ko-KR" altLang="en-US"/>
              <a:t>밑에는 니가 좀 이해하라고 써놓은거임 발표</a:t>
            </a:r>
            <a:r>
              <a:rPr lang="en-US" altLang="ko-KR"/>
              <a:t>X”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Initialization: </a:t>
            </a:r>
            <a:r>
              <a:rPr lang="ko-KR" altLang="en-US"/>
              <a:t>시스템이 시작</a:t>
            </a:r>
            <a:r>
              <a:rPr lang="en-US" altLang="ko-KR"/>
              <a:t>, </a:t>
            </a:r>
            <a:r>
              <a:rPr lang="ko-KR" altLang="en-US"/>
              <a:t>초기설정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ThreadStart: </a:t>
            </a:r>
            <a:r>
              <a:rPr lang="ko-KR" altLang="en-US"/>
              <a:t>멀티스레딩을 위한 스레드 시작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SocketSetup: led</a:t>
            </a:r>
            <a:r>
              <a:rPr lang="ko-KR" altLang="en-US"/>
              <a:t> 제어를 위한 을 위한 소켓 통신 설정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init_camera(): </a:t>
            </a:r>
            <a:r>
              <a:rPr lang="ko-KR" altLang="en-US"/>
              <a:t>카메라 초기화 함수가 호출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CameraSetup: </a:t>
            </a:r>
            <a:r>
              <a:rPr lang="ko-KR" altLang="en-US"/>
              <a:t>카메라 설정이 완료됩니다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MainLoop: </a:t>
            </a:r>
            <a:r>
              <a:rPr lang="ko-KR" altLang="en-US"/>
              <a:t>주요 작업을 처리하는 메인루프 시작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FrameRead: </a:t>
            </a:r>
            <a:r>
              <a:rPr lang="ko-KR" altLang="en-US"/>
              <a:t>카메라로부터 프레임</a:t>
            </a:r>
            <a:r>
              <a:rPr lang="en-US" altLang="ko-KR"/>
              <a:t>(</a:t>
            </a:r>
            <a:r>
              <a:rPr lang="ko-KR" altLang="en-US"/>
              <a:t>영상</a:t>
            </a:r>
            <a:r>
              <a:rPr lang="en-US" altLang="ko-KR"/>
              <a:t>)</a:t>
            </a:r>
            <a:r>
              <a:rPr lang="ko-KR" altLang="en-US"/>
              <a:t>을 읽기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InputQueue: frame 2</a:t>
            </a:r>
            <a:r>
              <a:rPr lang="ko-KR" altLang="en-US"/>
              <a:t>개 불러오기위해 읽은 프레임을 처리를 위한 입력 큐에 저장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Process_frame(): </a:t>
            </a:r>
            <a:r>
              <a:rPr lang="ko-KR" altLang="en-US"/>
              <a:t>큐에 저장된 프레임을 처리하는 함수가 호출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TrafficAnalysis:</a:t>
            </a:r>
            <a:r>
              <a:rPr lang="ko-KR" altLang="en-US"/>
              <a:t> 이미 학습된 모델인 </a:t>
            </a:r>
            <a:r>
              <a:rPr lang="en-US" altLang="ko-KR"/>
              <a:t>yolov8 </a:t>
            </a:r>
            <a:r>
              <a:rPr lang="ko-KR" altLang="en-US"/>
              <a:t>모델을 불러와서 트래픽 감지 작업을한다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Load_yolo_v8: YOLO </a:t>
            </a:r>
            <a:r>
              <a:rPr lang="ko-KR" altLang="en-US"/>
              <a:t>버전 </a:t>
            </a:r>
            <a:r>
              <a:rPr lang="en-US" altLang="ko-KR"/>
              <a:t>8</a:t>
            </a:r>
            <a:r>
              <a:rPr lang="ko-KR" altLang="en-US"/>
              <a:t>이라는 객체 감지 모델 로드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definePolygon: </a:t>
            </a:r>
            <a:r>
              <a:rPr lang="ko-KR" altLang="en-US"/>
              <a:t>감지 영역을 정의하는 폴리곤을 설정합니다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initAnnotators: </a:t>
            </a:r>
            <a:r>
              <a:rPr lang="ko-KR" altLang="en-US"/>
              <a:t>주석</a:t>
            </a:r>
            <a:r>
              <a:rPr lang="en-US" altLang="ko-KR"/>
              <a:t>(</a:t>
            </a:r>
            <a:r>
              <a:rPr lang="ko-KR" altLang="en-US"/>
              <a:t>감지된 대상에 치는 박스</a:t>
            </a:r>
            <a:r>
              <a:rPr lang="en-US" altLang="ko-KR"/>
              <a:t>)</a:t>
            </a:r>
            <a:r>
              <a:rPr lang="ko-KR" altLang="en-US"/>
              <a:t>를 위한 설정을 초기화합니다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setOptions: 1~5</a:t>
            </a:r>
            <a:r>
              <a:rPr lang="ko-KR" altLang="en-US"/>
              <a:t>번 누르면 변경되는 폴리곤 영역 옵션 설정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Inference2: </a:t>
            </a:r>
            <a:r>
              <a:rPr lang="ko-KR" altLang="en-US"/>
              <a:t>추론</a:t>
            </a:r>
            <a:r>
              <a:rPr lang="en-US" altLang="ko-KR"/>
              <a:t>(</a:t>
            </a:r>
            <a:r>
              <a:rPr lang="ko-KR" altLang="en-US"/>
              <a:t>객체 감지</a:t>
            </a:r>
            <a:r>
              <a:rPr lang="en-US" altLang="ko-KR"/>
              <a:t>)</a:t>
            </a:r>
            <a:r>
              <a:rPr lang="ko-KR" altLang="en-US"/>
              <a:t>을 수행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FilterDetections: </a:t>
            </a:r>
            <a:r>
              <a:rPr lang="ko-KR" altLang="en-US"/>
              <a:t>감지된 객체들 중 필터링 조건</a:t>
            </a:r>
            <a:r>
              <a:rPr lang="en-US" altLang="ko-KR"/>
              <a:t>(class id = car</a:t>
            </a:r>
            <a:r>
              <a:rPr lang="ko-KR" altLang="en-US"/>
              <a:t> </a:t>
            </a:r>
            <a:r>
              <a:rPr lang="en-US" altLang="ko-KR"/>
              <a:t>=2)</a:t>
            </a:r>
            <a:r>
              <a:rPr lang="ko-KR" altLang="en-US"/>
              <a:t>에 부합하는 것들을 선별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DetectObjects: </a:t>
            </a:r>
            <a:r>
              <a:rPr lang="ko-KR" altLang="en-US"/>
              <a:t>객체를 감지합니다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SelectPolygon: 1~5</a:t>
            </a:r>
            <a:r>
              <a:rPr lang="ko-KR" altLang="en-US"/>
              <a:t>누르면 변하는 폴리곤 영역 선택 기능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Button Pressed: </a:t>
            </a:r>
            <a:r>
              <a:rPr lang="ko-KR" altLang="en-US"/>
              <a:t>사용자가 버튼을 누르면 폴리곤을 변경가능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ChangePolygon: </a:t>
            </a:r>
            <a:r>
              <a:rPr lang="ko-KR" altLang="en-US"/>
              <a:t>폴리곤이 변경됩니다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Annotate: </a:t>
            </a:r>
            <a:r>
              <a:rPr lang="ko-KR" altLang="en-US"/>
              <a:t>감지된 객체에 주석</a:t>
            </a:r>
            <a:r>
              <a:rPr lang="en-US" altLang="ko-KR"/>
              <a:t>(</a:t>
            </a:r>
            <a:r>
              <a:rPr lang="ko-KR" altLang="en-US"/>
              <a:t>박스</a:t>
            </a:r>
            <a:r>
              <a:rPr lang="en-US" altLang="ko-KR"/>
              <a:t>)</a:t>
            </a:r>
            <a:r>
              <a:rPr lang="ko-KR" altLang="en-US"/>
              <a:t>을 달아 표시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detect_accident(): </a:t>
            </a:r>
            <a:r>
              <a:rPr lang="ko-KR" altLang="en-US"/>
              <a:t>사고 감지를 위한 함수가 호출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accident_Detection: </a:t>
            </a:r>
            <a:r>
              <a:rPr lang="ko-KR" altLang="en-US"/>
              <a:t>학습시킨 모델로 사고를 감지하기 위한 프로세스가 시작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openvino: OpenVINO </a:t>
            </a:r>
            <a:r>
              <a:rPr lang="ko-KR" altLang="en-US"/>
              <a:t>툴킷을 사용하여 모델을 최적화하고 실행합니다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load_model: </a:t>
            </a:r>
            <a:r>
              <a:rPr lang="ko-KR" altLang="en-US"/>
              <a:t>사고 감지를 위해 학습시킨 </a:t>
            </a:r>
            <a:r>
              <a:rPr lang="en-US" altLang="ko-KR"/>
              <a:t>yolox</a:t>
            </a:r>
            <a:r>
              <a:rPr lang="ko-KR" altLang="en-US"/>
              <a:t> </a:t>
            </a:r>
            <a:r>
              <a:rPr lang="en-US" altLang="ko-KR"/>
              <a:t>openvino </a:t>
            </a:r>
            <a:r>
              <a:rPr lang="ko-KR" altLang="en-US"/>
              <a:t>형식의 모델을 로드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compiled_model: </a:t>
            </a:r>
            <a:r>
              <a:rPr lang="ko-KR" altLang="en-US"/>
              <a:t>모델 컴파일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Preprocess: </a:t>
            </a:r>
            <a:r>
              <a:rPr lang="ko-KR" altLang="en-US"/>
              <a:t>입력 데이터를 모델에 맞게 전처리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Inference: </a:t>
            </a:r>
            <a:r>
              <a:rPr lang="ko-KR" altLang="en-US"/>
              <a:t>추론</a:t>
            </a:r>
            <a:r>
              <a:rPr lang="en-US" altLang="ko-KR"/>
              <a:t>(</a:t>
            </a:r>
            <a:r>
              <a:rPr lang="ko-KR" altLang="en-US"/>
              <a:t>사고 감지</a:t>
            </a:r>
            <a:r>
              <a:rPr lang="en-US" altLang="ko-KR"/>
              <a:t>)</a:t>
            </a:r>
            <a:r>
              <a:rPr lang="ko-KR" altLang="en-US"/>
              <a:t>을 수행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Postprocess: </a:t>
            </a:r>
            <a:r>
              <a:rPr lang="ko-KR" altLang="en-US"/>
              <a:t>추론 결과를 후처리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send_msg: </a:t>
            </a:r>
            <a:r>
              <a:rPr lang="ko-KR" altLang="en-US"/>
              <a:t>감지된 사고에 대한 </a:t>
            </a:r>
            <a:r>
              <a:rPr lang="en-US" altLang="ko-KR"/>
              <a:t>twillo </a:t>
            </a:r>
            <a:r>
              <a:rPr lang="ko-KR" altLang="en-US"/>
              <a:t>메시지 전송을 위한 메시지</a:t>
            </a:r>
            <a:r>
              <a:rPr lang="en-US" altLang="ko-KR"/>
              <a:t>(</a:t>
            </a:r>
            <a:r>
              <a:rPr lang="ko-KR" altLang="en-US"/>
              <a:t>신호</a:t>
            </a:r>
            <a:r>
              <a:rPr lang="en-US" altLang="ko-KR"/>
              <a:t>?)</a:t>
            </a:r>
            <a:r>
              <a:rPr lang="ko-KR" altLang="en-US"/>
              <a:t>를 전송합니다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OutputQueue: </a:t>
            </a:r>
            <a:r>
              <a:rPr lang="ko-KR" altLang="en-US"/>
              <a:t>처리 결과를 출력 큐에 저장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DisplayOutput: frame 2</a:t>
            </a:r>
            <a:r>
              <a:rPr lang="ko-KR" altLang="en-US"/>
              <a:t>개로 실시간 객체인식 처리 </a:t>
            </a:r>
            <a:r>
              <a:rPr lang="en-US" altLang="ko-KR"/>
              <a:t>frame</a:t>
            </a:r>
            <a:r>
              <a:rPr lang="ko-KR" altLang="en-US"/>
              <a:t>를 사용자에게 보여줌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End: </a:t>
            </a:r>
            <a:r>
              <a:rPr lang="ko-KR" altLang="en-US"/>
              <a:t>시스템의 작업이 끝나고 프로세스가 종료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너의 재량에 맡김 </a:t>
            </a:r>
            <a:r>
              <a:rPr lang="en-US" altLang="ko-KR"/>
              <a:t>(</a:t>
            </a:r>
            <a:r>
              <a:rPr lang="ko-KR" altLang="en-US"/>
              <a:t>기술적내용</a:t>
            </a:r>
            <a:r>
              <a:rPr lang="en-US" altLang="ko-KR"/>
              <a:t>X)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en-US" altLang="ko-KR" sz="1200"/>
              <a:t>Supervision </a:t>
            </a:r>
            <a:r>
              <a:rPr lang="ko-KR" altLang="en-US" sz="1200"/>
              <a:t>라이브러리 이용하여 </a:t>
            </a:r>
            <a:r>
              <a:rPr lang="en-US" altLang="ko-KR" sz="1200"/>
              <a:t>ROI </a:t>
            </a:r>
            <a:r>
              <a:rPr lang="ko-KR" altLang="en-US" sz="1200"/>
              <a:t>지정한 것이라고 생각하면 됨</a:t>
            </a:r>
            <a:r>
              <a:rPr lang="en-US" altLang="ko-KR" sz="1200"/>
              <a:t>. Road 1</a:t>
            </a:r>
            <a:r>
              <a:rPr lang="ko-KR" altLang="en-US" sz="1200"/>
              <a:t>부터 </a:t>
            </a:r>
            <a:r>
              <a:rPr lang="en-US" altLang="ko-KR" sz="1200"/>
              <a:t>4</a:t>
            </a:r>
            <a:r>
              <a:rPr lang="ko-KR" altLang="en-US" sz="1200"/>
              <a:t>까지 생성해놨음</a:t>
            </a:r>
            <a:r>
              <a:rPr lang="en-US" altLang="ko-KR" sz="1200"/>
              <a:t>.</a:t>
            </a:r>
            <a:endParaRPr lang="en-US" altLang="ko-KR" sz="1200"/>
          </a:p>
          <a:p>
            <a:pPr marL="228600" marR="0" lvl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폴리곤</a:t>
            </a:r>
            <a:r>
              <a:rPr lang="en-US" altLang="ko-KR" sz="1200"/>
              <a:t>(roi)</a:t>
            </a:r>
            <a:r>
              <a:rPr lang="ko-KR" altLang="en-US" sz="1200"/>
              <a:t> 및 </a:t>
            </a:r>
            <a:r>
              <a:rPr lang="en-US" altLang="ko-KR" sz="1200"/>
              <a:t>retangle(</a:t>
            </a:r>
            <a:r>
              <a:rPr lang="ko-KR" altLang="en-US" sz="1200"/>
              <a:t>인식한 객체</a:t>
            </a:r>
            <a:r>
              <a:rPr lang="en-US" altLang="ko-KR" sz="1200"/>
              <a:t>)</a:t>
            </a:r>
            <a:r>
              <a:rPr lang="ko-KR" altLang="en-US" sz="1200"/>
              <a:t> 박스를  비디오 프레임에 그려주는 역할을 한다</a:t>
            </a:r>
            <a:r>
              <a:rPr lang="en-US" altLang="ko-KR" sz="1200"/>
              <a:t>.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/>
              <a:t>폴리곤 내의 객체인식을 수행하는 함수 </a:t>
            </a:r>
            <a:r>
              <a:rPr lang="en-US" altLang="ko-KR" sz="1200"/>
              <a:t>yolo </a:t>
            </a:r>
            <a:r>
              <a:rPr lang="ko-KR" altLang="en-US" sz="1200"/>
              <a:t>모델의 </a:t>
            </a:r>
            <a:r>
              <a:rPr lang="en-US" altLang="ko-KR" sz="1200"/>
              <a:t>coco dataset</a:t>
            </a:r>
            <a:r>
              <a:rPr lang="ko-KR" altLang="en-US" sz="1200"/>
              <a:t>의 </a:t>
            </a:r>
            <a:r>
              <a:rPr lang="en-US" altLang="ko-KR" sz="1200"/>
              <a:t>class 2</a:t>
            </a:r>
            <a:r>
              <a:rPr lang="ko-KR" altLang="en-US" sz="1200"/>
              <a:t>번이 </a:t>
            </a:r>
            <a:r>
              <a:rPr lang="en-US" altLang="ko-KR" sz="1200"/>
              <a:t>car </a:t>
            </a:r>
            <a:r>
              <a:rPr lang="ko-KR" altLang="en-US" sz="1200"/>
              <a:t>이므로 </a:t>
            </a:r>
            <a:r>
              <a:rPr lang="en-US" altLang="ko-KR" sz="1200"/>
              <a:t>car </a:t>
            </a:r>
            <a:r>
              <a:rPr lang="ko-KR" altLang="en-US" sz="1200"/>
              <a:t>만 인식하도록 </a:t>
            </a:r>
            <a:r>
              <a:rPr lang="en-US" altLang="ko-KR" sz="1200"/>
              <a:t>id </a:t>
            </a:r>
            <a:r>
              <a:rPr lang="ko-KR" altLang="en-US" sz="1200"/>
              <a:t>설정해주어서 </a:t>
            </a:r>
            <a:r>
              <a:rPr lang="en-US" altLang="ko-KR" sz="1200"/>
              <a:t>car class id = 2 </a:t>
            </a:r>
            <a:r>
              <a:rPr lang="ko-KR" altLang="en-US" sz="1200"/>
              <a:t>인 물체만 필터링 하도록 설정</a:t>
            </a:r>
            <a:endParaRPr lang="ko-KR" altLang="en-US" sz="1200"/>
          </a:p>
          <a:p>
            <a:pPr marL="228600" indent="-228600">
              <a:buAutoNum type="arabicPeriod"/>
              <a:defRPr/>
            </a:pPr>
            <a:r>
              <a:rPr lang="en-US" altLang="ko-KR" sz="1200"/>
              <a:t>zone trigger </a:t>
            </a:r>
            <a:r>
              <a:rPr lang="ko-KR" altLang="en-US" sz="1200"/>
              <a:t>에서 각 차량 탐지에 대한 마스크 계산한다</a:t>
            </a:r>
            <a:r>
              <a:rPr lang="en-US" altLang="ko-KR" sz="1200"/>
              <a:t>, </a:t>
            </a:r>
            <a:r>
              <a:rPr lang="ko-KR" altLang="en-US" sz="1200"/>
              <a:t>마스크는 차량이 해당 폴리곤 영역 내에 있는지 여부를 나타 내주는 이진배열</a:t>
            </a:r>
            <a:endParaRPr lang="ko-KR" altLang="en-US" sz="1200"/>
          </a:p>
          <a:p>
            <a:pPr marL="228600" indent="-228600">
              <a:buAutoNum type="arabicPeriod"/>
              <a:defRPr/>
            </a:pPr>
            <a:r>
              <a:rPr lang="en-US" altLang="ko-KR" sz="1200"/>
              <a:t>detection filtered </a:t>
            </a:r>
            <a:r>
              <a:rPr lang="ko-KR" altLang="en-US" sz="1200"/>
              <a:t>에서 마스크를 사용하여 해당 폴리곤 내 차량만 리스트에 저장해준다</a:t>
            </a:r>
            <a:r>
              <a:rPr lang="en-US" altLang="ko-KR" sz="1200"/>
              <a:t>. Len(detection filtered)</a:t>
            </a:r>
            <a:r>
              <a:rPr lang="ko-KR" altLang="en-US" sz="1200"/>
              <a:t>로 리스트 길이 계산해서 해당 폴리곤 영역내 차량의 개수를 계산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l">
              <a:spcBef>
                <a:spcPts val="0"/>
              </a:spcBef>
              <a:buSzPct val="25000"/>
              <a:buFont typeface="Arial"/>
              <a:buNone/>
              <a:defRPr/>
            </a:pPr>
            <a:r>
              <a:rPr lang="en-US" altLang="ko-KR"/>
              <a:t>Webcam</a:t>
            </a:r>
            <a:r>
              <a:rPr lang="ko-KR" altLang="en-US"/>
              <a:t>을 통한 실시간 객체인식에서는 가시성을 위해서 박스 없애고 환경에 맞는</a:t>
            </a:r>
            <a:r>
              <a:rPr lang="en-US" altLang="ko-KR"/>
              <a:t> </a:t>
            </a:r>
            <a:r>
              <a:rPr lang="ko-KR" altLang="en-US"/>
              <a:t>폴리곤</a:t>
            </a:r>
            <a:r>
              <a:rPr lang="en-US" altLang="ko-KR"/>
              <a:t>(ROI)</a:t>
            </a:r>
            <a:r>
              <a:rPr lang="ko-KR" altLang="en-US"/>
              <a:t>을 설정하여 변경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폴리곤</a:t>
            </a:r>
            <a:r>
              <a:rPr lang="en-US" altLang="ko-KR" sz="1200"/>
              <a:t>(roi)</a:t>
            </a:r>
            <a:r>
              <a:rPr lang="ko-KR" altLang="en-US" sz="1200"/>
              <a:t>을 지정하고 그 영역 내에서만 객체인식 처리를 하여 차량의 대수 </a:t>
            </a:r>
            <a:r>
              <a:rPr lang="en-US" altLang="ko-KR" sz="1200"/>
              <a:t>Count</a:t>
            </a:r>
            <a:r>
              <a:rPr lang="ko-KR" altLang="en-US" sz="1200"/>
              <a:t>한 영상</a:t>
            </a:r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학습할 레이블들을 이렇게 </a:t>
            </a:r>
            <a:r>
              <a:rPr lang="en-US" altLang="ko-KR"/>
              <a:t>3</a:t>
            </a:r>
            <a:r>
              <a:rPr lang="ko-KR" altLang="en-US"/>
              <a:t>가지로 나누었다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각 레이블당 </a:t>
            </a:r>
            <a:r>
              <a:rPr lang="en-US" altLang="ko-KR"/>
              <a:t>1000</a:t>
            </a:r>
            <a:r>
              <a:rPr lang="ko-KR" altLang="en-US"/>
              <a:t>장 정도의 이미지를 가지고 학습했다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데이터셋</a:t>
            </a:r>
            <a:r>
              <a:rPr lang="en-US" altLang="ko-KR"/>
              <a:t>1</a:t>
            </a:r>
            <a:r>
              <a:rPr lang="ko-KR" altLang="en-US"/>
              <a:t>과 데이터셋</a:t>
            </a:r>
            <a:r>
              <a:rPr lang="en-US" altLang="ko-KR"/>
              <a:t>2</a:t>
            </a:r>
            <a:r>
              <a:rPr lang="ko-KR" altLang="en-US"/>
              <a:t>는 각각 </a:t>
            </a:r>
            <a:r>
              <a:rPr lang="en-US" altLang="ko-KR"/>
              <a:t>roboflow</a:t>
            </a:r>
            <a:r>
              <a:rPr lang="ko-KR" altLang="en-US"/>
              <a:t>라는 사이트에서 사람들이 모아놓은 데이터셋을 가져온거고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데이터셋</a:t>
            </a:r>
            <a:r>
              <a:rPr lang="en-US" altLang="ko-KR"/>
              <a:t>3</a:t>
            </a:r>
            <a:r>
              <a:rPr lang="ko-KR" altLang="en-US"/>
              <a:t>가 직접 영상이나 사진을 모아 레이블을 추가한 데이터셋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8EBEA22-82E3-4332-85B2-E6820FC17F58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3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8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5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79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8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891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6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59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88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8725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8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1.xml"  /><Relationship Id="rId4" Type="http://schemas.openxmlformats.org/officeDocument/2006/relationships/image" Target="../media/image1.png"  /><Relationship Id="rId5" Type="http://schemas.openxmlformats.org/officeDocument/2006/relationships/image" Target="../media/image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0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10.xml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themeOverride" Target="../theme/themeOverride11.xml"  /><Relationship Id="rId4" Type="http://schemas.openxmlformats.org/officeDocument/2006/relationships/video" Target="../media/media1.mp4"  /><Relationship Id="rId5" Type="http://schemas.microsoft.com/office/2007/relationships/media" Target="../media/media1.mp4"  /><Relationship Id="rId6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2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12.xml"  /><Relationship Id="rId4" Type="http://schemas.openxmlformats.org/officeDocument/2006/relationships/image" Target="../media/image18.jpeg"  /><Relationship Id="rId5" Type="http://schemas.openxmlformats.org/officeDocument/2006/relationships/image" Target="../media/image19.jpeg"  /><Relationship Id="rId6" Type="http://schemas.openxmlformats.org/officeDocument/2006/relationships/image" Target="../media/image20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3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13.xml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4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14.xml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jpeg"  /><Relationship Id="rId7" Type="http://schemas.openxmlformats.org/officeDocument/2006/relationships/image" Target="../media/image25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themeOverride" Target="../theme/themeOverride15.xml"  /><Relationship Id="rId4" Type="http://schemas.openxmlformats.org/officeDocument/2006/relationships/hyperlink" Target="https://clipchamp.com/watch/jSr9qMYNIvi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2.xml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3.xml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4.xml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5.xml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6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6.xml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themeOverride" Target="../theme/themeOverr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8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8.xml"  /><Relationship Id="rId4" Type="http://schemas.openxmlformats.org/officeDocument/2006/relationships/image" Target="../media/image12.jpeg"  /><Relationship Id="rId5" Type="http://schemas.openxmlformats.org/officeDocument/2006/relationships/image" Target="../media/image13.jpeg"  /><Relationship Id="rId6" Type="http://schemas.openxmlformats.org/officeDocument/2006/relationships/image" Target="../media/image1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9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9.xml"  /><Relationship Id="rId4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</a:rPr>
                  <a:t>개요</a:t>
                </a: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2F8CAF-6197-E93D-0F29-0A8B92DB63CB}"/>
              </a:ext>
            </a:extLst>
          </p:cNvPr>
          <p:cNvSpPr/>
          <p:nvPr/>
        </p:nvSpPr>
        <p:spPr>
          <a:xfrm>
            <a:off x="1857921" y="5470431"/>
            <a:ext cx="30989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차량 트래픽 관리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YOLO v8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7A087F5-2EE0-4A80-4746-013EB6193AC6}"/>
              </a:ext>
            </a:extLst>
          </p:cNvPr>
          <p:cNvSpPr/>
          <p:nvPr/>
        </p:nvSpPr>
        <p:spPr>
          <a:xfrm>
            <a:off x="7415244" y="5470431"/>
            <a:ext cx="28107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사고 감지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YOLOX</a:t>
            </a:r>
          </a:p>
        </p:txBody>
      </p:sp>
      <p:pic>
        <p:nvPicPr>
          <p:cNvPr id="20" name="그림 19" descr="야외, 교차로, 차량, 자동차이(가) 표시된 사진&#10;&#10;자동 생성된 설명">
            <a:extLst>
              <a:ext uri="{FF2B5EF4-FFF2-40B4-BE49-F238E27FC236}">
                <a16:creationId xmlns:a16="http://schemas.microsoft.com/office/drawing/2014/main" id="{D1653DCF-5048-4206-A0FA-1681E9351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48" y="1208351"/>
            <a:ext cx="5074493" cy="3852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AE2AB6-C347-4361-8413-F9A5F8862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58" y="1208351"/>
            <a:ext cx="5074494" cy="385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사고 감지 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– YOLOX : </a:t>
                </a: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Tmon몬소리 Black" panose="02000A03000000000000" pitchFamily="2" charset="-127"/>
                  </a:rPr>
                  <a:t>모델 학습</a:t>
                </a:r>
                <a:endPara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6118531-157C-4605-84EA-205FB211D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56" y="1694634"/>
            <a:ext cx="8201025" cy="140017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BC0C59-A6CF-45DB-A27A-E7393CB589B2}"/>
              </a:ext>
            </a:extLst>
          </p:cNvPr>
          <p:cNvSpPr/>
          <p:nvPr/>
        </p:nvSpPr>
        <p:spPr>
          <a:xfrm>
            <a:off x="893818" y="2564455"/>
            <a:ext cx="8673515" cy="2491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126258-F8C6-4E17-A21C-3A74F0B66D9D}"/>
              </a:ext>
            </a:extLst>
          </p:cNvPr>
          <p:cNvSpPr/>
          <p:nvPr/>
        </p:nvSpPr>
        <p:spPr>
          <a:xfrm>
            <a:off x="9439689" y="2429996"/>
            <a:ext cx="213129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YOLOX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모델 사용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A3F4AF-17B5-477E-8028-BE9C61AD637E}"/>
              </a:ext>
            </a:extLst>
          </p:cNvPr>
          <p:cNvGrpSpPr/>
          <p:nvPr/>
        </p:nvGrpSpPr>
        <p:grpSpPr>
          <a:xfrm>
            <a:off x="4619795" y="3957735"/>
            <a:ext cx="3064934" cy="1686017"/>
            <a:chOff x="982133" y="2870200"/>
            <a:chExt cx="3064934" cy="168601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5EDBA87-A070-41DF-B344-C5AB9F758C3B}"/>
                </a:ext>
              </a:extLst>
            </p:cNvPr>
            <p:cNvSpPr/>
            <p:nvPr/>
          </p:nvSpPr>
          <p:spPr>
            <a:xfrm>
              <a:off x="1173819" y="3100200"/>
              <a:ext cx="2681562" cy="115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batch_size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= 8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Num_iters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= 200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Learning_rate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= 0.0002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8C71F28-507F-4E18-8CE7-7006150710E0}"/>
                </a:ext>
              </a:extLst>
            </p:cNvPr>
            <p:cNvSpPr/>
            <p:nvPr/>
          </p:nvSpPr>
          <p:spPr>
            <a:xfrm>
              <a:off x="982133" y="2870200"/>
              <a:ext cx="3064934" cy="1686017"/>
            </a:xfrm>
            <a:prstGeom prst="roundRect">
              <a:avLst/>
            </a:prstGeom>
            <a:noFill/>
            <a:ln w="28575">
              <a:solidFill>
                <a:srgbClr val="28B2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14F787-5C44-4E8C-9D10-0707307AB92B}"/>
              </a:ext>
            </a:extLst>
          </p:cNvPr>
          <p:cNvGrpSpPr/>
          <p:nvPr/>
        </p:nvGrpSpPr>
        <p:grpSpPr>
          <a:xfrm>
            <a:off x="1140356" y="3957736"/>
            <a:ext cx="3064934" cy="1686017"/>
            <a:chOff x="982133" y="2870200"/>
            <a:chExt cx="3064934" cy="168601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4DEBFFA-9043-4C79-AD59-EF81057D188E}"/>
                </a:ext>
              </a:extLst>
            </p:cNvPr>
            <p:cNvSpPr/>
            <p:nvPr/>
          </p:nvSpPr>
          <p:spPr>
            <a:xfrm>
              <a:off x="1173819" y="3100200"/>
              <a:ext cx="2681562" cy="115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Train : 70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Val : 10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Test : 20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F3C0029-3254-41AB-B6AA-7500AAACC53A}"/>
                </a:ext>
              </a:extLst>
            </p:cNvPr>
            <p:cNvSpPr/>
            <p:nvPr/>
          </p:nvSpPr>
          <p:spPr>
            <a:xfrm>
              <a:off x="982133" y="2870200"/>
              <a:ext cx="3064934" cy="1686017"/>
            </a:xfrm>
            <a:prstGeom prst="roundRect">
              <a:avLst/>
            </a:prstGeom>
            <a:noFill/>
            <a:ln w="28575">
              <a:solidFill>
                <a:srgbClr val="28B2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34DE6E-F469-4AB0-9C53-70CBBEE98BCD}"/>
              </a:ext>
            </a:extLst>
          </p:cNvPr>
          <p:cNvGrpSpPr/>
          <p:nvPr/>
        </p:nvGrpSpPr>
        <p:grpSpPr>
          <a:xfrm>
            <a:off x="8099234" y="3956035"/>
            <a:ext cx="3064934" cy="1686017"/>
            <a:chOff x="982133" y="2870200"/>
            <a:chExt cx="3064934" cy="168601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D9AD152-B118-465F-8B40-AA1FBADA028E}"/>
                </a:ext>
              </a:extLst>
            </p:cNvPr>
            <p:cNvSpPr/>
            <p:nvPr/>
          </p:nvSpPr>
          <p:spPr>
            <a:xfrm>
              <a:off x="1173819" y="3100200"/>
              <a:ext cx="2681562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Accuary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정확도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E21EE71-9C14-4342-B97B-FBD5987F5F3A}"/>
                </a:ext>
              </a:extLst>
            </p:cNvPr>
            <p:cNvSpPr/>
            <p:nvPr/>
          </p:nvSpPr>
          <p:spPr>
            <a:xfrm>
              <a:off x="982133" y="2870200"/>
              <a:ext cx="3064934" cy="1686017"/>
            </a:xfrm>
            <a:prstGeom prst="roundRect">
              <a:avLst/>
            </a:prstGeom>
            <a:noFill/>
            <a:ln w="28575">
              <a:solidFill>
                <a:srgbClr val="28B2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732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d3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rot="0">
            <a:off x="276225" y="263524"/>
            <a:ext cx="11639550" cy="6356352"/>
            <a:chOff x="276225" y="263524"/>
            <a:chExt cx="11639550" cy="6356352"/>
          </a:xfrm>
        </p:grpSpPr>
        <p:sp>
          <p:nvSpPr>
            <p:cNvPr id="4" name="사각형: 둥근 위쪽 모서리 3"/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/>
            <p:cNvSpPr/>
            <p:nvPr/>
          </p:nvSpPr>
          <p:spPr>
            <a:xfrm flipV="1">
              <a:off x="1207918" y="428698"/>
              <a:ext cx="515716" cy="249162"/>
            </a:xfrm>
            <a:custGeom>
              <a:avLst/>
              <a:gdLst>
                <a:gd name="connsiteX0" fmla="*/ 0 w 423864"/>
                <a:gd name="connsiteY0" fmla="*/ 0 h 204785"/>
                <a:gd name="connsiteX1" fmla="*/ 238125 w 423864"/>
                <a:gd name="connsiteY1" fmla="*/ 0 h 204785"/>
                <a:gd name="connsiteX2" fmla="*/ 423864 w 423864"/>
                <a:gd name="connsiteY2" fmla="*/ 185739 h 204785"/>
                <a:gd name="connsiteX3" fmla="*/ 423864 w 423864"/>
                <a:gd name="connsiteY3" fmla="*/ 204785 h 204785"/>
                <a:gd name="connsiteX4" fmla="*/ 185739 w 423864"/>
                <a:gd name="connsiteY4" fmla="*/ 204785 h 204785"/>
                <a:gd name="connsiteX5" fmla="*/ 185739 w 423864"/>
                <a:gd name="connsiteY5" fmla="*/ 185739 h 204785"/>
                <a:gd name="connsiteX6" fmla="*/ 0 w 423864"/>
                <a:gd name="connsiteY6" fmla="*/ 0 h 20478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3864" h="204785">
                  <a:moveTo>
                    <a:pt x="0" y="0"/>
                  </a:moveTo>
                  <a:lnTo>
                    <a:pt x="238125" y="0"/>
                  </a:lnTo>
                  <a:cubicBezTo>
                    <a:pt x="340706" y="0"/>
                    <a:pt x="423864" y="83158"/>
                    <a:pt x="423864" y="185739"/>
                  </a:cubicBezTo>
                  <a:lnTo>
                    <a:pt x="423864" y="204785"/>
                  </a:lnTo>
                  <a:lnTo>
                    <a:pt x="185739" y="204785"/>
                  </a:lnTo>
                  <a:lnTo>
                    <a:pt x="185739" y="185739"/>
                  </a:lnTo>
                  <a:cubicBezTo>
                    <a:pt x="185739" y="83158"/>
                    <a:pt x="102581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원호 16"/>
            <p:cNvSpPr/>
            <p:nvPr/>
          </p:nvSpPr>
          <p:spPr>
            <a:xfrm>
              <a:off x="11463378" y="428701"/>
              <a:ext cx="166861" cy="166861"/>
            </a:xfrm>
            <a:prstGeom prst="arc">
              <a:avLst>
                <a:gd name="adj1" fmla="val 5171035"/>
                <a:gd name="adj2" fmla="val 6163513"/>
              </a:avLst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위쪽 모서리 35"/>
          <p:cNvSpPr/>
          <p:nvPr/>
        </p:nvSpPr>
        <p:spPr>
          <a:xfrm>
            <a:off x="1433906" y="173736"/>
            <a:ext cx="10481868" cy="504126"/>
          </a:xfrm>
          <a:prstGeom prst="round2SameRect">
            <a:avLst>
              <a:gd name="adj1" fmla="val 448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2075" lvl="2">
              <a:defRPr/>
            </a:pPr>
            <a:r>
              <a:rPr lang="ko-KR" altLang="en-US" sz="2000" kern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Tmon몬소리 Black"/>
              </a:rPr>
              <a:t>사고 감지 </a:t>
            </a:r>
            <a:r>
              <a:rPr lang="en-US" altLang="ko-KR" sz="2000" kern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Tmon몬소리 Black"/>
              </a:rPr>
              <a:t>– YOLOX : 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</a:rPr>
              <a:t>학습된 모델 데모영상</a:t>
            </a:r>
            <a:endParaRPr lang="ko-KR" altLang="en-US" sz="20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1357852" y="342642"/>
            <a:ext cx="392400" cy="393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38" name="원호 37"/>
          <p:cNvSpPr/>
          <p:nvPr/>
        </p:nvSpPr>
        <p:spPr>
          <a:xfrm>
            <a:off x="11463394" y="428700"/>
            <a:ext cx="166861" cy="166861"/>
          </a:xfrm>
          <a:prstGeom prst="arc">
            <a:avLst>
              <a:gd name="adj1" fmla="val 7661534"/>
              <a:gd name="adj2" fmla="val 3290856"/>
            </a:avLst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1595181" y="583355"/>
            <a:ext cx="55220" cy="66602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/>
          <p:cNvSpPr/>
          <p:nvPr/>
        </p:nvSpPr>
        <p:spPr>
          <a:xfrm>
            <a:off x="9753601" y="342642"/>
            <a:ext cx="1536992" cy="393700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prstClr val="white">
                    <a:lumMod val="65000"/>
                  </a:prstClr>
                </a:solidFill>
              </a:rPr>
              <a:t>CONTENT</a:t>
            </a:r>
            <a:endParaRPr lang="ko-KR" altLang="en-US" sz="120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41" name="사고영상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2131322" y="862652"/>
            <a:ext cx="7929356" cy="51326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175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사고 감지 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– YOLOX : </a:t>
                </a:r>
                <a:r>
                  <a:rPr lang="ko-KR" alt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한계점</a:t>
                </a: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245A4B-B5B3-FC8A-8EDB-B7ADE9ED0E8C}"/>
              </a:ext>
            </a:extLst>
          </p:cNvPr>
          <p:cNvSpPr/>
          <p:nvPr/>
        </p:nvSpPr>
        <p:spPr>
          <a:xfrm>
            <a:off x="1240497" y="4761797"/>
            <a:ext cx="2786744" cy="10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실제 영상 환경에 맞지 않는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데이터 이미지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연속된 프레임에 대한 학습 부족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FC4022-E9EA-1F7E-9E58-E680F7F61A1F}"/>
              </a:ext>
            </a:extLst>
          </p:cNvPr>
          <p:cNvSpPr/>
          <p:nvPr/>
        </p:nvSpPr>
        <p:spPr>
          <a:xfrm>
            <a:off x="4933137" y="4784945"/>
            <a:ext cx="2596489" cy="153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멀티 레이블의 부족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차량사고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경미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+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넘어진 사람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같이 나오는 이미지 데이터 부족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B41B3F-0635-761B-ADAD-B1E3B07DE3A5}"/>
              </a:ext>
            </a:extLst>
          </p:cNvPr>
          <p:cNvSpPr/>
          <p:nvPr/>
        </p:nvSpPr>
        <p:spPr>
          <a:xfrm>
            <a:off x="8435524" y="4784945"/>
            <a:ext cx="2432750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사고 관련 데이터의 부족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연령제한부터 모자이크까지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46FA92-1171-43E6-AB3A-3F3B09859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0"/>
          <a:stretch/>
        </p:blipFill>
        <p:spPr>
          <a:xfrm>
            <a:off x="1002104" y="2085268"/>
            <a:ext cx="3263531" cy="227340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581AF3-B542-4473-BF22-F6D5AF1B537E}"/>
              </a:ext>
            </a:extLst>
          </p:cNvPr>
          <p:cNvGrpSpPr/>
          <p:nvPr/>
        </p:nvGrpSpPr>
        <p:grpSpPr>
          <a:xfrm>
            <a:off x="4831372" y="1810827"/>
            <a:ext cx="2800020" cy="2657474"/>
            <a:chOff x="5009139" y="1654678"/>
            <a:chExt cx="2800020" cy="26574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305E844-72FF-4D44-BEB9-AAD4664D9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139" y="1654678"/>
              <a:ext cx="2800020" cy="265747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2667AC-4DBC-42AE-B35B-A25E20FC0D25}"/>
                </a:ext>
              </a:extLst>
            </p:cNvPr>
            <p:cNvSpPr/>
            <p:nvPr/>
          </p:nvSpPr>
          <p:spPr>
            <a:xfrm>
              <a:off x="6096000" y="2038744"/>
              <a:ext cx="1710267" cy="1405466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B6A7F4-E8B8-445B-9BC6-C4CC1F3EAB9E}"/>
                </a:ext>
              </a:extLst>
            </p:cNvPr>
            <p:cNvSpPr/>
            <p:nvPr/>
          </p:nvSpPr>
          <p:spPr>
            <a:xfrm>
              <a:off x="5240867" y="3611820"/>
              <a:ext cx="1515534" cy="6045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3A4CDA5-DA61-49F9-A063-EFA50BC31B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94"/>
          <a:stretch/>
        </p:blipFill>
        <p:spPr>
          <a:xfrm>
            <a:off x="8102397" y="2018590"/>
            <a:ext cx="3099005" cy="22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54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통합 </a:t>
                </a:r>
                <a:r>
                  <a:rPr lang="en-US" altLang="ko-KR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: Main</a:t>
                </a:r>
                <a:r>
                  <a:rPr lang="ko-KR" alt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함수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4A0B394-A55D-43AE-B179-D76AA4EE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617" y="1006524"/>
            <a:ext cx="4490180" cy="528468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CB4589-4AF2-48C7-803D-50BC7B546C73}"/>
              </a:ext>
            </a:extLst>
          </p:cNvPr>
          <p:cNvSpPr/>
          <p:nvPr/>
        </p:nvSpPr>
        <p:spPr>
          <a:xfrm>
            <a:off x="8037888" y="1326984"/>
            <a:ext cx="1573427" cy="393700"/>
          </a:xfrm>
          <a:prstGeom prst="roundRect">
            <a:avLst/>
          </a:prstGeom>
          <a:solidFill>
            <a:srgbClr val="16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frame</a:t>
            </a:r>
            <a:endParaRPr lang="ko-KR" altLang="en-US" dirty="0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48D0D373-4B6C-4355-8937-FBFB0A2C078A}"/>
              </a:ext>
            </a:extLst>
          </p:cNvPr>
          <p:cNvSpPr/>
          <p:nvPr/>
        </p:nvSpPr>
        <p:spPr>
          <a:xfrm>
            <a:off x="8058483" y="1962428"/>
            <a:ext cx="1532238" cy="1099751"/>
          </a:xfrm>
          <a:prstGeom prst="can">
            <a:avLst/>
          </a:prstGeom>
          <a:solidFill>
            <a:srgbClr val="28B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Input_Queue</a:t>
            </a:r>
            <a:endParaRPr lang="ko-KR" altLang="en-US" dirty="0"/>
          </a:p>
        </p:txBody>
      </p:sp>
      <p:sp>
        <p:nvSpPr>
          <p:cNvPr id="25" name="원통형 24">
            <a:extLst>
              <a:ext uri="{FF2B5EF4-FFF2-40B4-BE49-F238E27FC236}">
                <a16:creationId xmlns:a16="http://schemas.microsoft.com/office/drawing/2014/main" id="{9B9CF1A8-FBA9-4675-A7F4-B9DCC3B7A182}"/>
              </a:ext>
            </a:extLst>
          </p:cNvPr>
          <p:cNvSpPr/>
          <p:nvPr/>
        </p:nvSpPr>
        <p:spPr>
          <a:xfrm>
            <a:off x="8058482" y="3995579"/>
            <a:ext cx="1532238" cy="1099751"/>
          </a:xfrm>
          <a:prstGeom prst="can">
            <a:avLst/>
          </a:prstGeom>
          <a:solidFill>
            <a:srgbClr val="28B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/>
              <a:t>Output_Queue</a:t>
            </a:r>
            <a:endParaRPr lang="ko-KR" altLang="en-US" sz="15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B8C7416-37E8-43A2-A316-B4ACEF74A69F}"/>
              </a:ext>
            </a:extLst>
          </p:cNvPr>
          <p:cNvSpPr/>
          <p:nvPr/>
        </p:nvSpPr>
        <p:spPr>
          <a:xfrm>
            <a:off x="8058482" y="5518574"/>
            <a:ext cx="1573427" cy="393700"/>
          </a:xfrm>
          <a:prstGeom prst="roundRect">
            <a:avLst/>
          </a:prstGeom>
          <a:solidFill>
            <a:srgbClr val="16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imshow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6FF05A1-5954-42E0-8BE6-F51077342CC8}"/>
              </a:ext>
            </a:extLst>
          </p:cNvPr>
          <p:cNvCxnSpPr>
            <a:stCxn id="7" idx="2"/>
            <a:endCxn id="9" idx="1"/>
          </p:cNvCxnSpPr>
          <p:nvPr/>
        </p:nvCxnSpPr>
        <p:spPr>
          <a:xfrm>
            <a:off x="8824602" y="1720684"/>
            <a:ext cx="0" cy="2417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9F12F40-ACF6-4A15-8958-F2529890AB42}"/>
              </a:ext>
            </a:extLst>
          </p:cNvPr>
          <p:cNvSpPr/>
          <p:nvPr/>
        </p:nvSpPr>
        <p:spPr>
          <a:xfrm>
            <a:off x="6326511" y="2209039"/>
            <a:ext cx="1533578" cy="2305201"/>
          </a:xfrm>
          <a:prstGeom prst="roundRect">
            <a:avLst/>
          </a:prstGeom>
          <a:noFill/>
          <a:ln>
            <a:solidFill>
              <a:srgbClr val="16D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28B2C2"/>
                </a:solidFill>
              </a:rPr>
              <a:t>Traffic</a:t>
            </a:r>
          </a:p>
          <a:p>
            <a:pPr algn="ctr"/>
            <a:r>
              <a:rPr lang="en-US" altLang="ko-KR" b="1" dirty="0">
                <a:solidFill>
                  <a:srgbClr val="28B2C2"/>
                </a:solidFill>
              </a:rPr>
              <a:t>Detect</a:t>
            </a:r>
            <a:endParaRPr lang="ko-KR" altLang="en-US" b="1" dirty="0">
              <a:solidFill>
                <a:srgbClr val="28B2C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CC3C397-6B9B-4F2E-95BE-0BD870B0FE80}"/>
              </a:ext>
            </a:extLst>
          </p:cNvPr>
          <p:cNvSpPr/>
          <p:nvPr/>
        </p:nvSpPr>
        <p:spPr>
          <a:xfrm>
            <a:off x="6552394" y="2015744"/>
            <a:ext cx="1105701" cy="394306"/>
          </a:xfrm>
          <a:prstGeom prst="roundRect">
            <a:avLst/>
          </a:prstGeom>
          <a:solidFill>
            <a:srgbClr val="F5F5F5"/>
          </a:solidFill>
          <a:ln w="28575">
            <a:solidFill>
              <a:srgbClr val="16D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thread1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8F97F55-30C2-4E4F-882A-AFAB52AB2F5B}"/>
              </a:ext>
            </a:extLst>
          </p:cNvPr>
          <p:cNvSpPr/>
          <p:nvPr/>
        </p:nvSpPr>
        <p:spPr>
          <a:xfrm>
            <a:off x="9793639" y="2244458"/>
            <a:ext cx="1533578" cy="2305201"/>
          </a:xfrm>
          <a:prstGeom prst="roundRect">
            <a:avLst/>
          </a:prstGeom>
          <a:noFill/>
          <a:ln>
            <a:solidFill>
              <a:srgbClr val="16D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28B2C2"/>
                </a:solidFill>
              </a:rPr>
              <a:t>Accident</a:t>
            </a:r>
          </a:p>
          <a:p>
            <a:pPr algn="ctr"/>
            <a:r>
              <a:rPr lang="en-US" altLang="ko-KR" b="1" dirty="0">
                <a:solidFill>
                  <a:srgbClr val="28B2C2"/>
                </a:solidFill>
              </a:rPr>
              <a:t>Detect</a:t>
            </a:r>
            <a:endParaRPr lang="ko-KR" altLang="en-US" b="1" dirty="0">
              <a:solidFill>
                <a:srgbClr val="28B2C2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B26BEC-921C-41DF-8757-E45C5D147618}"/>
              </a:ext>
            </a:extLst>
          </p:cNvPr>
          <p:cNvSpPr/>
          <p:nvPr/>
        </p:nvSpPr>
        <p:spPr>
          <a:xfrm>
            <a:off x="10005870" y="2033579"/>
            <a:ext cx="1105701" cy="394306"/>
          </a:xfrm>
          <a:prstGeom prst="roundRect">
            <a:avLst/>
          </a:prstGeom>
          <a:solidFill>
            <a:srgbClr val="F5F5F5"/>
          </a:solidFill>
          <a:ln w="28575">
            <a:solidFill>
              <a:srgbClr val="16D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thread2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F0169B9-184B-4463-AC79-14A71249779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59926" y="2512304"/>
            <a:ext cx="498557" cy="2313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68FB52B-F7B1-4588-A71B-E3D58508E6FB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9590721" y="2512304"/>
            <a:ext cx="533234" cy="2313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79418B-24F9-4632-8DA3-7B4971DED035}"/>
              </a:ext>
            </a:extLst>
          </p:cNvPr>
          <p:cNvCxnSpPr>
            <a:cxnSpLocks/>
            <a:endCxn id="25" idx="4"/>
          </p:cNvCxnSpPr>
          <p:nvPr/>
        </p:nvCxnSpPr>
        <p:spPr>
          <a:xfrm flipH="1">
            <a:off x="9590720" y="4232588"/>
            <a:ext cx="533235" cy="3128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E7795C-7B2B-4B96-88E1-C154AF77711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483726" y="4269716"/>
            <a:ext cx="574756" cy="2757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3D78774-7EFD-4D0D-84B6-91EFF1C4A1F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8824601" y="5095330"/>
            <a:ext cx="0" cy="423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504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086026-E245-4576-B920-47C1004C4494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C1F6C4DD-E3C0-48AD-B497-ADE724F1AF39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9B942C12-53DF-4DA8-A7FB-15049491A425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7A242E1-1BFD-452F-9E72-95AB78DABA75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51959408-3F90-483E-A2F2-A4B862FFAE88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사각형: 둥근 위쪽 모서리 47">
                <a:extLst>
                  <a:ext uri="{FF2B5EF4-FFF2-40B4-BE49-F238E27FC236}">
                    <a16:creationId xmlns:a16="http://schemas.microsoft.com/office/drawing/2014/main" id="{E96F2D9C-2F9F-41BB-A3C9-37F3BE63E003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통합 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: </a:t>
                </a: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Tmon몬소리 Black" panose="02000A03000000000000" pitchFamily="2" charset="-127"/>
                  </a:rPr>
                  <a:t>환경 설정</a:t>
                </a:r>
                <a:endPara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03BB3-A5F7-4051-AF70-BF55611C66DC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4617532-0079-48D7-A648-59145241095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2018597-35AB-49AF-BE90-076876B9350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979FA1C-CE18-47D7-AB04-BE7FD6925786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44" name="원호 43">
                <a:extLst>
                  <a:ext uri="{FF2B5EF4-FFF2-40B4-BE49-F238E27FC236}">
                    <a16:creationId xmlns:a16="http://schemas.microsoft.com/office/drawing/2014/main" id="{9BEDBC7D-1181-4B95-8601-9CE0210EC899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3A99344F-53CE-4BED-B2A2-BF390FF6C440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EF639A8-9DC6-4356-B22D-80C039F30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B190B5-873C-451A-8A9B-35C584B1C55D}"/>
              </a:ext>
            </a:extLst>
          </p:cNvPr>
          <p:cNvGrpSpPr/>
          <p:nvPr/>
        </p:nvGrpSpPr>
        <p:grpSpPr>
          <a:xfrm>
            <a:off x="1767561" y="1048771"/>
            <a:ext cx="2918357" cy="1960379"/>
            <a:chOff x="1617006" y="897823"/>
            <a:chExt cx="2918357" cy="19603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7CF7-D8E1-D1AB-0C62-438D0D605A36}"/>
                </a:ext>
              </a:extLst>
            </p:cNvPr>
            <p:cNvSpPr txBox="1"/>
            <p:nvPr/>
          </p:nvSpPr>
          <p:spPr>
            <a:xfrm>
              <a:off x="1617006" y="2488870"/>
              <a:ext cx="291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Opencv</a:t>
              </a:r>
              <a:r>
                <a:rPr lang="en-US" altLang="ko-KR" dirty="0"/>
                <a:t>-python – 4.8.1.78</a:t>
              </a:r>
            </a:p>
          </p:txBody>
        </p:sp>
        <p:pic>
          <p:nvPicPr>
            <p:cNvPr id="1032" name="Picture 8" descr="OpenCV with Python] - 01. OpenCV 시작하기">
              <a:extLst>
                <a:ext uri="{FF2B5EF4-FFF2-40B4-BE49-F238E27FC236}">
                  <a16:creationId xmlns:a16="http://schemas.microsoft.com/office/drawing/2014/main" id="{7071D484-2102-1A4F-1F06-6451CEB9F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3635" y="897823"/>
              <a:ext cx="2705100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805FF83-4BA5-4DA3-87CD-B5954D7A3F97}"/>
              </a:ext>
            </a:extLst>
          </p:cNvPr>
          <p:cNvGrpSpPr/>
          <p:nvPr/>
        </p:nvGrpSpPr>
        <p:grpSpPr>
          <a:xfrm>
            <a:off x="7128789" y="1196572"/>
            <a:ext cx="3295650" cy="1712496"/>
            <a:chOff x="7399331" y="827395"/>
            <a:chExt cx="3295650" cy="1712496"/>
          </a:xfrm>
        </p:grpSpPr>
        <p:pic>
          <p:nvPicPr>
            <p:cNvPr id="1030" name="Picture 6" descr="Introduction to OpenVINO. #Intel hardware #Intel Deep Learning… | by  Che-Jui Huang | Medium">
              <a:extLst>
                <a:ext uri="{FF2B5EF4-FFF2-40B4-BE49-F238E27FC236}">
                  <a16:creationId xmlns:a16="http://schemas.microsoft.com/office/drawing/2014/main" id="{9757ABCF-A034-6B9D-0261-AE127B391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331" y="827395"/>
              <a:ext cx="3295650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21714-663C-4EBD-982C-11840131D52F}"/>
                </a:ext>
              </a:extLst>
            </p:cNvPr>
            <p:cNvSpPr txBox="1"/>
            <p:nvPr/>
          </p:nvSpPr>
          <p:spPr>
            <a:xfrm>
              <a:off x="7978471" y="2170559"/>
              <a:ext cx="21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Openvino-2023.2.0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FDDC19-7E55-4484-97BF-B976895B6A7B}"/>
              </a:ext>
            </a:extLst>
          </p:cNvPr>
          <p:cNvGrpSpPr/>
          <p:nvPr/>
        </p:nvGrpSpPr>
        <p:grpSpPr>
          <a:xfrm>
            <a:off x="907492" y="3208370"/>
            <a:ext cx="4667250" cy="1321461"/>
            <a:chOff x="893115" y="3076302"/>
            <a:chExt cx="4667250" cy="1321461"/>
          </a:xfrm>
        </p:grpSpPr>
        <p:pic>
          <p:nvPicPr>
            <p:cNvPr id="1034" name="Picture 10" descr="GitHub - roboflow/supervision: We write your reusable computer vision  tools. 💜">
              <a:extLst>
                <a:ext uri="{FF2B5EF4-FFF2-40B4-BE49-F238E27FC236}">
                  <a16:creationId xmlns:a16="http://schemas.microsoft.com/office/drawing/2014/main" id="{0C2A2CDB-AFF9-CA5C-7FC3-20F926348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115" y="3076302"/>
              <a:ext cx="4667250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A3D0CD-DDAE-4276-9F5F-E5270CDB69E2}"/>
                </a:ext>
              </a:extLst>
            </p:cNvPr>
            <p:cNvSpPr txBox="1"/>
            <p:nvPr/>
          </p:nvSpPr>
          <p:spPr>
            <a:xfrm>
              <a:off x="2079442" y="4028431"/>
              <a:ext cx="2294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Supervision – 0.16.0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D525AD-75E0-46C6-9143-E4389A5A572B}"/>
              </a:ext>
            </a:extLst>
          </p:cNvPr>
          <p:cNvGrpSpPr/>
          <p:nvPr/>
        </p:nvGrpSpPr>
        <p:grpSpPr>
          <a:xfrm>
            <a:off x="6799297" y="3381770"/>
            <a:ext cx="3954631" cy="1078181"/>
            <a:chOff x="7160713" y="3174206"/>
            <a:chExt cx="3954631" cy="1078181"/>
          </a:xfrm>
        </p:grpSpPr>
        <p:pic>
          <p:nvPicPr>
            <p:cNvPr id="1028" name="Picture 4" descr="Ultralytics Community - Ultralytics Community. YOLOv5 🚀 and Vision AI ⭐  Discussions.">
              <a:extLst>
                <a:ext uri="{FF2B5EF4-FFF2-40B4-BE49-F238E27FC236}">
                  <a16:creationId xmlns:a16="http://schemas.microsoft.com/office/drawing/2014/main" id="{3FAC55B9-3843-4A8E-A8A1-4B494F64D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713" y="3174206"/>
              <a:ext cx="3954631" cy="708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770067-4104-4BEB-9508-50AC03DF7D71}"/>
                </a:ext>
              </a:extLst>
            </p:cNvPr>
            <p:cNvSpPr txBox="1"/>
            <p:nvPr/>
          </p:nvSpPr>
          <p:spPr>
            <a:xfrm>
              <a:off x="8115417" y="3883055"/>
              <a:ext cx="2045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Ultralytics-8.0.211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BC0FF0-085D-4A45-9A8B-6C4D96C481D1}"/>
              </a:ext>
            </a:extLst>
          </p:cNvPr>
          <p:cNvGrpSpPr/>
          <p:nvPr/>
        </p:nvGrpSpPr>
        <p:grpSpPr>
          <a:xfrm>
            <a:off x="3875748" y="5238838"/>
            <a:ext cx="4440504" cy="654229"/>
            <a:chOff x="982133" y="2946283"/>
            <a:chExt cx="4440504" cy="65422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6AEB81-6D75-4565-8E77-7F0F70AE6A02}"/>
                </a:ext>
              </a:extLst>
            </p:cNvPr>
            <p:cNvSpPr/>
            <p:nvPr/>
          </p:nvSpPr>
          <p:spPr>
            <a:xfrm>
              <a:off x="982133" y="3100200"/>
              <a:ext cx="44405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+mj-lt"/>
                </a:rPr>
                <a:t>Python final.py [CPU or GPU] [</a:t>
              </a:r>
              <a:r>
                <a:rPr lang="en-US" altLang="ko-KR" sz="1600" b="1" dirty="0" err="1">
                  <a:latin typeface="+mj-lt"/>
                </a:rPr>
                <a:t>videopath</a:t>
              </a:r>
              <a:r>
                <a:rPr lang="en-US" altLang="ko-KR" sz="1600" b="1" dirty="0">
                  <a:latin typeface="+mj-lt"/>
                </a:rPr>
                <a:t>]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14C8C65F-7D65-4E9B-94AF-8DEECF7EE26C}"/>
                </a:ext>
              </a:extLst>
            </p:cNvPr>
            <p:cNvSpPr/>
            <p:nvPr/>
          </p:nvSpPr>
          <p:spPr>
            <a:xfrm>
              <a:off x="982133" y="2946283"/>
              <a:ext cx="4440504" cy="654229"/>
            </a:xfrm>
            <a:prstGeom prst="roundRect">
              <a:avLst/>
            </a:prstGeom>
            <a:noFill/>
            <a:ln w="28575">
              <a:solidFill>
                <a:srgbClr val="28B2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1505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d3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37" name="사각형: 둥근 위쪽 모서리 36"/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사각형: 둥근 위쪽 모서리 37"/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 rot="0"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47" name="자유형: 도형 46"/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사각형: 둥근 위쪽 모서리 47"/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92075" lvl="2">
                  <a:defRPr/>
                </a:pPr>
                <a:r>
                  <a:rPr lang="ko-KR" altLang="en-US" sz="2000" ker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/>
                  </a:rPr>
                  <a:t>통합 </a:t>
                </a:r>
                <a:r>
                  <a:rPr lang="en-US" altLang="ko-KR" sz="2000" ker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/>
                  </a:rPr>
                  <a:t>: </a:t>
                </a:r>
                <a:r>
                  <a:rPr lang="ko-KR" altLang="en-US" sz="2000" kern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Tmon몬소리 Black"/>
                  </a:rPr>
                  <a:t>영상 테스트</a:t>
                </a:r>
                <a:endParaRPr lang="ko-KR" altLang="en-US" sz="20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>
                  <a:solidFill>
                    <a:prstClr val="white"/>
                  </a:solidFill>
                  <a:latin typeface="Tmon몬소리 Black"/>
                  <a:ea typeface="Tmon몬소리 Black"/>
                </a:rPr>
                <a:t>CONTENTS</a:t>
              </a:r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 rot="0">
              <a:off x="11463395" y="428700"/>
              <a:ext cx="187006" cy="221256"/>
              <a:chOff x="7903029" y="1102744"/>
              <a:chExt cx="178934" cy="211706"/>
            </a:xfrm>
          </p:grpSpPr>
          <p:sp>
            <p:nvSpPr>
              <p:cNvPr id="44" name="원호 43"/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원호 44"/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"/>
          <p:cNvSpPr txBox="1"/>
          <p:nvPr/>
        </p:nvSpPr>
        <p:spPr>
          <a:xfrm>
            <a:off x="3551670" y="2985770"/>
            <a:ext cx="554326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>
                <a:hlinkClick r:id="rId4"/>
              </a:rPr>
              <a:t>https://clipchamp.com/watch/jSr9qMYNIvi</a:t>
            </a:r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537BD3-3DE2-4EDE-A4F3-0E9F95B3FF02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7BCF1150-A402-4224-B79F-3F203FD4FB80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6E7CDEA5-DA11-452B-9137-DA6893024C19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240B8B9-A027-4AD7-8726-D87E96EFD55F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CAC28F99-B9A1-4C0B-BCF0-6ACC453E67EE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사각형: 둥근 위쪽 모서리 45">
                <a:extLst>
                  <a:ext uri="{FF2B5EF4-FFF2-40B4-BE49-F238E27FC236}">
                    <a16:creationId xmlns:a16="http://schemas.microsoft.com/office/drawing/2014/main" id="{19A52E39-0B58-45E0-8048-F0E0A890D806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</a:rPr>
                  <a:t>흐름도</a:t>
                </a: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C987D5F-B395-41B4-83B2-765AC5CA5530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8B8693D-9496-42DB-99F3-7C71696447C2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1C5AFA8-405F-463E-B4C7-214A478A81D8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42" name="원호 41">
                <a:extLst>
                  <a:ext uri="{FF2B5EF4-FFF2-40B4-BE49-F238E27FC236}">
                    <a16:creationId xmlns:a16="http://schemas.microsoft.com/office/drawing/2014/main" id="{4E02BFCA-D69D-493C-BF2E-753D37D03B61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38B65982-1C9B-4C7E-A33B-491291963615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D8E1B65-6E21-4008-938E-B710DEFE2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96FEE7D5-7499-4B3F-946B-B860B5357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15" t="50388" r="11265" b="16640"/>
          <a:stretch/>
        </p:blipFill>
        <p:spPr>
          <a:xfrm>
            <a:off x="8466103" y="794236"/>
            <a:ext cx="1639922" cy="5636317"/>
          </a:xfrm>
          <a:prstGeom prst="rect">
            <a:avLst/>
          </a:prstGeom>
        </p:spPr>
      </p:pic>
      <p:pic>
        <p:nvPicPr>
          <p:cNvPr id="19" name="그림 18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B146F003-D7BC-4C03-A56B-639B32859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9" t="33181" r="43111" b="16399"/>
          <a:stretch/>
        </p:blipFill>
        <p:spPr>
          <a:xfrm>
            <a:off x="1757934" y="895130"/>
            <a:ext cx="1967965" cy="559752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A5856C-C50E-4D75-AB8F-0C327035B0C7}"/>
              </a:ext>
            </a:extLst>
          </p:cNvPr>
          <p:cNvGrpSpPr/>
          <p:nvPr/>
        </p:nvGrpSpPr>
        <p:grpSpPr>
          <a:xfrm>
            <a:off x="5001547" y="841741"/>
            <a:ext cx="2180303" cy="5588812"/>
            <a:chOff x="5035846" y="1108272"/>
            <a:chExt cx="2188906" cy="5199918"/>
          </a:xfrm>
        </p:grpSpPr>
        <p:pic>
          <p:nvPicPr>
            <p:cNvPr id="8" name="그림 7" descr="텍스트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9B698856-705C-BBD0-C782-960073AE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5846" y="1108272"/>
              <a:ext cx="2188906" cy="5199918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8727192-4411-4CB9-8D4F-89E6301BD9E4}"/>
                </a:ext>
              </a:extLst>
            </p:cNvPr>
            <p:cNvSpPr/>
            <p:nvPr/>
          </p:nvSpPr>
          <p:spPr>
            <a:xfrm>
              <a:off x="5200650" y="2733675"/>
              <a:ext cx="1123950" cy="28194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2F2FD7A-1713-4130-AB5B-9CD10C177F43}"/>
                </a:ext>
              </a:extLst>
            </p:cNvPr>
            <p:cNvSpPr/>
            <p:nvPr/>
          </p:nvSpPr>
          <p:spPr>
            <a:xfrm>
              <a:off x="6258141" y="3708231"/>
              <a:ext cx="799884" cy="17781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E969DD6-4A1B-4AA9-8419-6BD93F3FE813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 flipV="1">
            <a:off x="7015778" y="3612395"/>
            <a:ext cx="1450325" cy="97933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448C9-3F16-40F1-847B-9A169CC2EE3B}"/>
              </a:ext>
            </a:extLst>
          </p:cNvPr>
          <p:cNvCxnSpPr>
            <a:cxnSpLocks/>
            <a:stCxn id="2" idx="1"/>
            <a:endCxn id="19" idx="3"/>
          </p:cNvCxnSpPr>
          <p:nvPr/>
        </p:nvCxnSpPr>
        <p:spPr>
          <a:xfrm flipH="1" flipV="1">
            <a:off x="3725899" y="3693890"/>
            <a:ext cx="1439804" cy="4099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14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310524" y="141842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차량 트래픽 관리 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– YOLO v8 : </a:t>
                </a: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테스트 환경</a:t>
                </a:r>
                <a:endPara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B571586-2427-31EB-BA97-BDEE46DA627B}"/>
              </a:ext>
            </a:extLst>
          </p:cNvPr>
          <p:cNvSpPr txBox="1"/>
          <p:nvPr/>
        </p:nvSpPr>
        <p:spPr>
          <a:xfrm>
            <a:off x="1429694" y="5505918"/>
            <a:ext cx="9332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dirty="0"/>
              <a:t>직접 촬영한 영상으로 영상추론 및 실시간 객체인식 </a:t>
            </a:r>
            <a:endParaRPr lang="en-US" altLang="ko-KR" dirty="0"/>
          </a:p>
        </p:txBody>
      </p:sp>
      <p:pic>
        <p:nvPicPr>
          <p:cNvPr id="3" name="그림 2" descr="야외, 도로, 거리, 차량이(가) 표시된 사진&#10;&#10;자동 생성된 설명">
            <a:extLst>
              <a:ext uri="{FF2B5EF4-FFF2-40B4-BE49-F238E27FC236}">
                <a16:creationId xmlns:a16="http://schemas.microsoft.com/office/drawing/2014/main" id="{6744CC0A-0912-F2C9-61CC-3821873DE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17" y="1352082"/>
            <a:ext cx="4787983" cy="3768818"/>
          </a:xfrm>
          <a:prstGeom prst="rect">
            <a:avLst/>
          </a:prstGeom>
        </p:spPr>
      </p:pic>
      <p:pic>
        <p:nvPicPr>
          <p:cNvPr id="5" name="그림 4" descr="야외, 길, 장면, 도로이(가) 표시된 사진&#10;&#10;자동 생성된 설명">
            <a:extLst>
              <a:ext uri="{FF2B5EF4-FFF2-40B4-BE49-F238E27FC236}">
                <a16:creationId xmlns:a16="http://schemas.microsoft.com/office/drawing/2014/main" id="{EA6A3315-7CC8-EBEE-936A-908E97B25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94" y="1350519"/>
            <a:ext cx="4969798" cy="37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00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769080-5DD6-4D19-A9DC-893D8D026437}"/>
              </a:ext>
            </a:extLst>
          </p:cNvPr>
          <p:cNvGrpSpPr/>
          <p:nvPr/>
        </p:nvGrpSpPr>
        <p:grpSpPr>
          <a:xfrm>
            <a:off x="310524" y="141842"/>
            <a:ext cx="11639550" cy="6446140"/>
            <a:chOff x="276225" y="173736"/>
            <a:chExt cx="11639550" cy="6446140"/>
          </a:xfrm>
        </p:grpSpPr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ED93EAE4-12ED-4A3B-AB27-03A2F123ADFB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514B6514-4FBA-4B8B-820C-A0F00E3B5BF2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7697A9-B882-44D1-9158-5DBF7F7AF4C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D96FEC9E-8865-4009-8B89-8F9B8E1974D8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사각형: 둥근 위쪽 모서리 33">
                <a:extLst>
                  <a:ext uri="{FF2B5EF4-FFF2-40B4-BE49-F238E27FC236}">
                    <a16:creationId xmlns:a16="http://schemas.microsoft.com/office/drawing/2014/main" id="{C830FD56-FD74-4314-9721-D125922FD422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차량 트래픽 관리 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– YOLO v8 : </a:t>
                </a:r>
                <a:r>
                  <a:rPr lang="ko-KR" altLang="en-US" sz="2000" kern="0" dirty="0" err="1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폴리곤</a:t>
                </a: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 구역 및 각종 옵션 설정</a:t>
                </a:r>
                <a:endPara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60B47F-9626-48E7-9485-359D48F8DA66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A918D6F-BA15-4974-9C80-9F6A16A2240B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4D411C6-A126-4822-B7B4-06CB643A6871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EF7222A-662C-44C5-AE7F-71A09C0E964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29" name="원호 28">
                <a:extLst>
                  <a:ext uri="{FF2B5EF4-FFF2-40B4-BE49-F238E27FC236}">
                    <a16:creationId xmlns:a16="http://schemas.microsoft.com/office/drawing/2014/main" id="{87CD23BB-A75C-4A39-AF82-A926D0798F7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F8E780C6-24AA-4390-AB33-3904E9B21C38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481FA91-D186-4081-9F8C-DF5C30673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Google Shape;95;p19">
            <a:extLst>
              <a:ext uri="{FF2B5EF4-FFF2-40B4-BE49-F238E27FC236}">
                <a16:creationId xmlns:a16="http://schemas.microsoft.com/office/drawing/2014/main" id="{28A6666C-ADBB-6417-8B40-C1D9F4F7F319}"/>
              </a:ext>
            </a:extLst>
          </p:cNvPr>
          <p:cNvSpPr txBox="1">
            <a:spLocks/>
          </p:cNvSpPr>
          <p:nvPr/>
        </p:nvSpPr>
        <p:spPr>
          <a:xfrm>
            <a:off x="6202994" y="5627856"/>
            <a:ext cx="5072091" cy="3884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dirty="0"/>
              <a:t>zone annotators </a:t>
            </a:r>
            <a:r>
              <a:rPr lang="ko-KR" altLang="en-US" sz="1800" dirty="0"/>
              <a:t>및 </a:t>
            </a:r>
            <a:r>
              <a:rPr lang="en-US" altLang="ko-KR" sz="1800" dirty="0"/>
              <a:t>box annotators </a:t>
            </a:r>
            <a:r>
              <a:rPr lang="ko-KR" altLang="en-US" sz="1800" dirty="0"/>
              <a:t>객체 생성</a:t>
            </a:r>
          </a:p>
        </p:txBody>
      </p:sp>
      <p:sp>
        <p:nvSpPr>
          <p:cNvPr id="9" name="Google Shape;89;p18">
            <a:extLst>
              <a:ext uri="{FF2B5EF4-FFF2-40B4-BE49-F238E27FC236}">
                <a16:creationId xmlns:a16="http://schemas.microsoft.com/office/drawing/2014/main" id="{858FE067-8249-1D04-3649-A52E6697ECEF}"/>
              </a:ext>
            </a:extLst>
          </p:cNvPr>
          <p:cNvSpPr txBox="1">
            <a:spLocks/>
          </p:cNvSpPr>
          <p:nvPr/>
        </p:nvSpPr>
        <p:spPr>
          <a:xfrm>
            <a:off x="5386122" y="2070446"/>
            <a:ext cx="402657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FA8F3-5518-17C2-E882-A801CDB09DE7}"/>
              </a:ext>
            </a:extLst>
          </p:cNvPr>
          <p:cNvSpPr txBox="1"/>
          <p:nvPr/>
        </p:nvSpPr>
        <p:spPr>
          <a:xfrm>
            <a:off x="1400945" y="5622722"/>
            <a:ext cx="379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도로 환경에 맞는 </a:t>
            </a:r>
            <a:r>
              <a:rPr lang="ko-KR" altLang="en-US" dirty="0" err="1"/>
              <a:t>폴리곤</a:t>
            </a:r>
            <a:r>
              <a:rPr lang="en-US" altLang="ko-KR" dirty="0"/>
              <a:t>(ROI) </a:t>
            </a:r>
            <a:r>
              <a:rPr lang="ko-KR" altLang="en-US" dirty="0"/>
              <a:t>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913298-E0DB-4C1E-BE18-AEC103153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73" y="1193003"/>
            <a:ext cx="4357952" cy="40944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AC72283-5194-4939-AF8B-B1C34FDD4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259" y="1193003"/>
            <a:ext cx="4909563" cy="40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4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C0FE37-0C45-4BD2-8D9D-F0B868B6432C}"/>
              </a:ext>
            </a:extLst>
          </p:cNvPr>
          <p:cNvGrpSpPr/>
          <p:nvPr/>
        </p:nvGrpSpPr>
        <p:grpSpPr>
          <a:xfrm>
            <a:off x="310524" y="141842"/>
            <a:ext cx="11639550" cy="6446140"/>
            <a:chOff x="276225" y="173736"/>
            <a:chExt cx="11639550" cy="6446140"/>
          </a:xfrm>
        </p:grpSpPr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39F9628-ACF5-4907-B1EE-8F33FC6F9250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D2FB9EDB-4633-4BFC-A8D4-F6439C6A37D5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6B4EBE-C877-485E-87EB-1C05D3F419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6DC4B335-D986-4D82-B4BD-E8AF94B85873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사각형: 둥근 위쪽 모서리 32">
                <a:extLst>
                  <a:ext uri="{FF2B5EF4-FFF2-40B4-BE49-F238E27FC236}">
                    <a16:creationId xmlns:a16="http://schemas.microsoft.com/office/drawing/2014/main" id="{6CD8ADD7-CA0B-44CB-AF3F-54D0F26C69A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차량 트래픽 관리 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– YOLO v8 : </a:t>
                </a: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영상에서 객체 찾기</a:t>
                </a:r>
                <a:endPara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17B02-AE45-4D52-9C8C-B3A97C3DAD55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8223FAB-07DD-499E-959B-9C0AC32C7861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2379E05-FFEA-4D5C-B20A-3F987578DC3A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4E02923-BA66-496D-B305-AAE936357043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28" name="원호 27">
                <a:extLst>
                  <a:ext uri="{FF2B5EF4-FFF2-40B4-BE49-F238E27FC236}">
                    <a16:creationId xmlns:a16="http://schemas.microsoft.com/office/drawing/2014/main" id="{E5424818-F313-4088-911F-BCFD54DCA5A1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원호 28">
                <a:extLst>
                  <a:ext uri="{FF2B5EF4-FFF2-40B4-BE49-F238E27FC236}">
                    <a16:creationId xmlns:a16="http://schemas.microsoft.com/office/drawing/2014/main" id="{BA8381AE-40D5-4481-80C1-06A9CDD43CDB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5FDD175-1041-4B13-9F70-151302C894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C8A9CAD-CB83-470C-986D-4DE31A53E343}"/>
              </a:ext>
            </a:extLst>
          </p:cNvPr>
          <p:cNvGrpSpPr/>
          <p:nvPr/>
        </p:nvGrpSpPr>
        <p:grpSpPr>
          <a:xfrm>
            <a:off x="1048704" y="2438400"/>
            <a:ext cx="10343447" cy="2595244"/>
            <a:chOff x="1048704" y="2628900"/>
            <a:chExt cx="10343447" cy="25952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5FDCC0-AD8B-4059-AD95-885086316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703"/>
            <a:stretch/>
          </p:blipFill>
          <p:spPr>
            <a:xfrm>
              <a:off x="1048704" y="2628900"/>
              <a:ext cx="10343447" cy="2595244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268CF5B-54DE-4CE9-8B9E-3B85507E2105}"/>
                </a:ext>
              </a:extLst>
            </p:cNvPr>
            <p:cNvSpPr/>
            <p:nvPr/>
          </p:nvSpPr>
          <p:spPr>
            <a:xfrm>
              <a:off x="1400945" y="3715182"/>
              <a:ext cx="9991206" cy="103689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AF3F943-8A6A-4087-BC37-58FC42A86EBA}"/>
                </a:ext>
              </a:extLst>
            </p:cNvPr>
            <p:cNvSpPr/>
            <p:nvPr/>
          </p:nvSpPr>
          <p:spPr>
            <a:xfrm>
              <a:off x="1400945" y="4752077"/>
              <a:ext cx="5961880" cy="2190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B944468-2289-4B67-A231-2CADC5D606DA}"/>
              </a:ext>
            </a:extLst>
          </p:cNvPr>
          <p:cNvGrpSpPr/>
          <p:nvPr/>
        </p:nvGrpSpPr>
        <p:grpSpPr>
          <a:xfrm>
            <a:off x="1048704" y="2002313"/>
            <a:ext cx="10343446" cy="444539"/>
            <a:chOff x="1048704" y="2192813"/>
            <a:chExt cx="10343446" cy="44453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9AACCDF-6B6D-4A59-91F7-6F11D9E01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42" b="91836"/>
            <a:stretch/>
          </p:blipFill>
          <p:spPr>
            <a:xfrm>
              <a:off x="1048704" y="2192813"/>
              <a:ext cx="10343446" cy="434023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B647444-1E37-4DAE-A5E0-62BD7B111D59}"/>
                </a:ext>
              </a:extLst>
            </p:cNvPr>
            <p:cNvSpPr/>
            <p:nvPr/>
          </p:nvSpPr>
          <p:spPr>
            <a:xfrm>
              <a:off x="1048704" y="2203329"/>
              <a:ext cx="1484946" cy="43402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934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F14B1AAA-34DD-4C1F-9549-BC3714B33908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35" name="사각형: 둥근 위쪽 모서리 34">
              <a:extLst>
                <a:ext uri="{FF2B5EF4-FFF2-40B4-BE49-F238E27FC236}">
                  <a16:creationId xmlns:a16="http://schemas.microsoft.com/office/drawing/2014/main" id="{14812CBE-60EB-42DD-91B9-A797BF96C285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EF9D5B70-A520-46D8-BAB7-A6FE92EE2C40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0C94500-4BF1-4C81-A500-1C0EE4794919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53D60455-FFDC-4873-B928-53905A03DE0C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사각형: 둥근 위쪽 모서리 46">
                <a:extLst>
                  <a:ext uri="{FF2B5EF4-FFF2-40B4-BE49-F238E27FC236}">
                    <a16:creationId xmlns:a16="http://schemas.microsoft.com/office/drawing/2014/main" id="{F1F92318-DE35-440C-941C-D72A5699D0DD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차량 트래픽 관리 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– YOLO v8 : </a:t>
                </a:r>
                <a:r>
                  <a:rPr lang="ko-KR" altLang="en-US" sz="2000" kern="0" dirty="0" err="1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폴리곤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(ROI)</a:t>
                </a:r>
                <a:endPara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8BFD68-15BA-4B72-BBEB-BB76D2D0D3B5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45A3FD9-9CC2-4063-A284-7309C762BFFA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2DA90CF-2243-4D3E-8317-FDCFAB119DFE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6844E79-83E7-4528-8F40-5F5066416192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42" name="원호 41">
                <a:extLst>
                  <a:ext uri="{FF2B5EF4-FFF2-40B4-BE49-F238E27FC236}">
                    <a16:creationId xmlns:a16="http://schemas.microsoft.com/office/drawing/2014/main" id="{4B4A1921-86E6-4471-8EBC-47431CEAAE24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7242E425-8CEC-4B27-ABE8-331DDB35C92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4A27F2A-4099-4E0F-A0E1-26CF7C189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B571586-2427-31EB-BA97-BDEE46DA627B}"/>
              </a:ext>
            </a:extLst>
          </p:cNvPr>
          <p:cNvSpPr txBox="1"/>
          <p:nvPr/>
        </p:nvSpPr>
        <p:spPr>
          <a:xfrm>
            <a:off x="1205377" y="5419348"/>
            <a:ext cx="9332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ctr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ko-KR" altLang="en-US" dirty="0"/>
              <a:t>환경에 맞는 </a:t>
            </a:r>
            <a:r>
              <a:rPr lang="ko-KR" altLang="en-US" dirty="0" err="1"/>
              <a:t>폴리곤</a:t>
            </a:r>
            <a:r>
              <a:rPr lang="en-US" altLang="ko-KR" dirty="0"/>
              <a:t>(ROI)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pic>
        <p:nvPicPr>
          <p:cNvPr id="8" name="그림 7" descr="도로, 자동차, 차량, 야외이(가) 표시된 사진&#10;&#10;자동 생성된 설명">
            <a:extLst>
              <a:ext uri="{FF2B5EF4-FFF2-40B4-BE49-F238E27FC236}">
                <a16:creationId xmlns:a16="http://schemas.microsoft.com/office/drawing/2014/main" id="{DD1DEE06-F24A-563B-EDB3-74A4981F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7" y="1060306"/>
            <a:ext cx="4176940" cy="3836739"/>
          </a:xfrm>
          <a:prstGeom prst="rect">
            <a:avLst/>
          </a:prstGeom>
        </p:spPr>
      </p:pic>
      <p:pic>
        <p:nvPicPr>
          <p:cNvPr id="9" name="그림 8" descr="스크린샷, 텍스트, 광고판, 자동차이(가) 표시된 사진&#10;&#10;자동 생성된 설명">
            <a:extLst>
              <a:ext uri="{FF2B5EF4-FFF2-40B4-BE49-F238E27FC236}">
                <a16:creationId xmlns:a16="http://schemas.microsoft.com/office/drawing/2014/main" id="{684E12CE-065E-2358-D0B4-42F85BD9D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683" y="1097806"/>
            <a:ext cx="5375663" cy="37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6d3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rot="0"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/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/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/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/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92075" lvl="2">
                  <a:defRPr/>
                </a:pPr>
                <a:r>
                  <a:rPr lang="ko-KR" altLang="en-US" sz="2000" ker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/>
                    <a:ea typeface="Tmon몬소리 Black"/>
                  </a:rPr>
                  <a:t>차량 트래픽 관리 </a:t>
                </a:r>
                <a:r>
                  <a:rPr lang="en-US" altLang="ko-KR" sz="2000" ker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/>
                    <a:ea typeface="Tmon몬소리 Black"/>
                  </a:rPr>
                  <a:t>– YOLO v8 : </a:t>
                </a:r>
                <a:r>
                  <a:rPr lang="ko-KR" altLang="en-US" sz="2000" ker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/>
                    <a:ea typeface="Tmon몬소리 Black"/>
                  </a:rPr>
                  <a:t>해당 모델을 적용한 데모 영상</a:t>
                </a:r>
                <a:endParaRPr lang="ko-KR" altLang="en-US" sz="20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>
                  <a:solidFill>
                    <a:prstClr val="white"/>
                  </a:solidFill>
                  <a:latin typeface="Tmon몬소리 Black"/>
                  <a:ea typeface="Tmon몬소리 Black"/>
                </a:rPr>
                <a:t>CONTENTS</a:t>
              </a:r>
              <a:endParaRPr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/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 rot="0"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/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/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"/>
          <p:cNvSpPr txBox="1"/>
          <p:nvPr/>
        </p:nvSpPr>
        <p:spPr>
          <a:xfrm>
            <a:off x="3876675" y="3110865"/>
            <a:ext cx="6012345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https://clipchamp.com/watch/TZQIH2yxlb9</a:t>
            </a:r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사고 감지 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– YOLOX : </a:t>
                </a: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데이터셋</a:t>
                </a:r>
                <a:endPara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2F8CAF-6197-E93D-0F29-0A8B92DB63CB}"/>
              </a:ext>
            </a:extLst>
          </p:cNvPr>
          <p:cNvSpPr/>
          <p:nvPr/>
        </p:nvSpPr>
        <p:spPr>
          <a:xfrm>
            <a:off x="1373115" y="4775474"/>
            <a:ext cx="268156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경미한 차량사고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단독사고 및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차 대 차 사고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A7146D-0E48-4B86-C1B6-F2BBBF16D562}"/>
              </a:ext>
            </a:extLst>
          </p:cNvPr>
          <p:cNvSpPr/>
          <p:nvPr/>
        </p:nvSpPr>
        <p:spPr>
          <a:xfrm>
            <a:off x="4881897" y="4775473"/>
            <a:ext cx="268156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중대한 사고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전복된 차량 및 중대한 사고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7A087F5-2EE0-4A80-4746-013EB6193AC6}"/>
              </a:ext>
            </a:extLst>
          </p:cNvPr>
          <p:cNvSpPr/>
          <p:nvPr/>
        </p:nvSpPr>
        <p:spPr>
          <a:xfrm>
            <a:off x="8365277" y="4775472"/>
            <a:ext cx="2810721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넘어진 사람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차 대 이륜차 및 차 대 사람 사고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FFC7FB-15E7-41CE-B8BF-8D67BCCB6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02" y="1642872"/>
            <a:ext cx="3182968" cy="2631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F13AE8-84E5-4024-901A-B18B7E611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27" y="1642872"/>
            <a:ext cx="3182968" cy="2631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7B9FED-4860-43D7-ABB1-A1864D024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473" y="1644427"/>
            <a:ext cx="3198410" cy="26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32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사고 감지 </a:t>
                </a:r>
                <a:r>
                  <a:rPr lang="en-US" altLang="ko-KR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– YOLOX : </a:t>
                </a:r>
                <a:r>
                  <a:rPr lang="ko-KR" altLang="en-US" sz="2000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ea typeface="Tmon몬소리 Black" panose="02000A03000000000000" pitchFamily="2" charset="-127"/>
                  </a:rPr>
                  <a:t>데이터셋 비율</a:t>
                </a:r>
                <a:endPara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1B772C-D5D5-4C86-B3A0-C5B0E39E6E53}"/>
              </a:ext>
            </a:extLst>
          </p:cNvPr>
          <p:cNvGrpSpPr/>
          <p:nvPr/>
        </p:nvGrpSpPr>
        <p:grpSpPr>
          <a:xfrm>
            <a:off x="1181429" y="4304071"/>
            <a:ext cx="3064934" cy="1686017"/>
            <a:chOff x="1181429" y="4304071"/>
            <a:chExt cx="3064934" cy="168601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B2F8CAF-6197-E93D-0F29-0A8B92DB63CB}"/>
                </a:ext>
              </a:extLst>
            </p:cNvPr>
            <p:cNvSpPr/>
            <p:nvPr/>
          </p:nvSpPr>
          <p:spPr>
            <a:xfrm>
              <a:off x="1373115" y="4613888"/>
              <a:ext cx="2681562" cy="1066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데이터셋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Label1 :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경미한 차량사고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Label2 :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중대한 사고</a:t>
              </a:r>
              <a:r>
                <a:rPr lang="ko-KR" altLang="en-US" sz="1000" dirty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3C6307-8BEA-4D87-B0DE-24F1B644A041}"/>
                </a:ext>
              </a:extLst>
            </p:cNvPr>
            <p:cNvSpPr/>
            <p:nvPr/>
          </p:nvSpPr>
          <p:spPr>
            <a:xfrm>
              <a:off x="1181429" y="4304071"/>
              <a:ext cx="3064934" cy="1686017"/>
            </a:xfrm>
            <a:prstGeom prst="roundRect">
              <a:avLst/>
            </a:prstGeom>
            <a:noFill/>
            <a:ln w="28575">
              <a:solidFill>
                <a:srgbClr val="28B2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원호 22">
            <a:extLst>
              <a:ext uri="{FF2B5EF4-FFF2-40B4-BE49-F238E27FC236}">
                <a16:creationId xmlns:a16="http://schemas.microsoft.com/office/drawing/2014/main" id="{F1983F7F-FC8A-4EC5-9C0D-C9483B7234D1}"/>
              </a:ext>
            </a:extLst>
          </p:cNvPr>
          <p:cNvSpPr/>
          <p:nvPr/>
        </p:nvSpPr>
        <p:spPr>
          <a:xfrm>
            <a:off x="1643850" y="1700334"/>
            <a:ext cx="2140094" cy="2140093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rgbClr val="28B2C2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D7C66AA5-2CCF-48BD-9B53-5CC1F0E16868}"/>
              </a:ext>
            </a:extLst>
          </p:cNvPr>
          <p:cNvSpPr/>
          <p:nvPr/>
        </p:nvSpPr>
        <p:spPr>
          <a:xfrm>
            <a:off x="1702332" y="1758816"/>
            <a:ext cx="2023129" cy="2023129"/>
          </a:xfrm>
          <a:prstGeom prst="arc">
            <a:avLst>
              <a:gd name="adj1" fmla="val 16200000"/>
              <a:gd name="adj2" fmla="val 8777927"/>
            </a:avLst>
          </a:prstGeom>
          <a:solidFill>
            <a:schemeClr val="bg2">
              <a:lumMod val="75000"/>
            </a:schemeClr>
          </a:solidFill>
          <a:ln w="53975" cap="rnd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F65C3DA8-C741-4174-939C-7FB3A3E7D0ED}"/>
              </a:ext>
            </a:extLst>
          </p:cNvPr>
          <p:cNvSpPr/>
          <p:nvPr/>
        </p:nvSpPr>
        <p:spPr>
          <a:xfrm>
            <a:off x="5152632" y="1710656"/>
            <a:ext cx="2140094" cy="2140093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rgbClr val="28B2C2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A69DA7-938F-4128-8354-B031F21CFFF8}"/>
              </a:ext>
            </a:extLst>
          </p:cNvPr>
          <p:cNvSpPr txBox="1"/>
          <p:nvPr/>
        </p:nvSpPr>
        <p:spPr>
          <a:xfrm>
            <a:off x="4542095" y="1624111"/>
            <a:ext cx="1553905" cy="7694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27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데이터셋 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6FAFE8DD-5804-49D2-81DC-476725639384}"/>
              </a:ext>
            </a:extLst>
          </p:cNvPr>
          <p:cNvSpPr/>
          <p:nvPr/>
        </p:nvSpPr>
        <p:spPr>
          <a:xfrm>
            <a:off x="8661413" y="1720980"/>
            <a:ext cx="2140094" cy="2140093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E1E5C571-624F-421E-9F41-24F4A0407AC9}"/>
              </a:ext>
            </a:extLst>
          </p:cNvPr>
          <p:cNvSpPr/>
          <p:nvPr/>
        </p:nvSpPr>
        <p:spPr>
          <a:xfrm>
            <a:off x="5222455" y="1785006"/>
            <a:ext cx="2023129" cy="2023129"/>
          </a:xfrm>
          <a:prstGeom prst="arc">
            <a:avLst>
              <a:gd name="adj1" fmla="val 16200000"/>
              <a:gd name="adj2" fmla="val 742434"/>
            </a:avLst>
          </a:prstGeom>
          <a:solidFill>
            <a:schemeClr val="bg2">
              <a:lumMod val="75000"/>
            </a:schemeClr>
          </a:solidFill>
          <a:ln w="53975" cap="rnd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B562FE-53A6-4409-9C35-3771F0D1745A}"/>
              </a:ext>
            </a:extLst>
          </p:cNvPr>
          <p:cNvSpPr txBox="1"/>
          <p:nvPr/>
        </p:nvSpPr>
        <p:spPr>
          <a:xfrm>
            <a:off x="8080745" y="1624111"/>
            <a:ext cx="1553905" cy="7694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8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데이터셋 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6BFA41-F4C9-40AB-9931-B95BAC5ABDEE}"/>
              </a:ext>
            </a:extLst>
          </p:cNvPr>
          <p:cNvSpPr txBox="1"/>
          <p:nvPr/>
        </p:nvSpPr>
        <p:spPr>
          <a:xfrm>
            <a:off x="1053755" y="1624111"/>
            <a:ext cx="1553905" cy="7694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65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데이터셋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1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94F88F-33FF-4437-BE4E-16E920A6CF63}"/>
              </a:ext>
            </a:extLst>
          </p:cNvPr>
          <p:cNvGrpSpPr/>
          <p:nvPr/>
        </p:nvGrpSpPr>
        <p:grpSpPr>
          <a:xfrm>
            <a:off x="4701552" y="4304070"/>
            <a:ext cx="3064934" cy="1686017"/>
            <a:chOff x="1181429" y="4304071"/>
            <a:chExt cx="3064934" cy="168601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C0EAB3-2E3F-48C3-B3A4-57C6690B2784}"/>
                </a:ext>
              </a:extLst>
            </p:cNvPr>
            <p:cNvSpPr/>
            <p:nvPr/>
          </p:nvSpPr>
          <p:spPr>
            <a:xfrm>
              <a:off x="1373115" y="4746811"/>
              <a:ext cx="2681562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데이터셋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Label3 :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넘어진 사람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152560E-FAAD-4B53-B4D5-8AD6B64EC944}"/>
                </a:ext>
              </a:extLst>
            </p:cNvPr>
            <p:cNvSpPr/>
            <p:nvPr/>
          </p:nvSpPr>
          <p:spPr>
            <a:xfrm>
              <a:off x="1181429" y="4304071"/>
              <a:ext cx="3064934" cy="1686017"/>
            </a:xfrm>
            <a:prstGeom prst="roundRect">
              <a:avLst/>
            </a:prstGeom>
            <a:noFill/>
            <a:ln w="28575">
              <a:solidFill>
                <a:srgbClr val="28B2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70F83B0-F83D-4212-9C46-E689CE2621FC}"/>
              </a:ext>
            </a:extLst>
          </p:cNvPr>
          <p:cNvGrpSpPr/>
          <p:nvPr/>
        </p:nvGrpSpPr>
        <p:grpSpPr>
          <a:xfrm>
            <a:off x="8198993" y="4275411"/>
            <a:ext cx="3064934" cy="1686017"/>
            <a:chOff x="1181429" y="4304071"/>
            <a:chExt cx="3064934" cy="168601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1720E25-A9A5-49D2-9BB5-3EA5912968FC}"/>
                </a:ext>
              </a:extLst>
            </p:cNvPr>
            <p:cNvSpPr/>
            <p:nvPr/>
          </p:nvSpPr>
          <p:spPr>
            <a:xfrm>
              <a:off x="1373115" y="4452304"/>
              <a:ext cx="2681562" cy="138954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데이터셋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Label1 :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경미한 차량사고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Label2 :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중대한 사고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Label3 :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넘어진 사람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D802EC7-DF40-4452-8438-DF399676382A}"/>
                </a:ext>
              </a:extLst>
            </p:cNvPr>
            <p:cNvSpPr/>
            <p:nvPr/>
          </p:nvSpPr>
          <p:spPr>
            <a:xfrm>
              <a:off x="1181429" y="4304071"/>
              <a:ext cx="3064934" cy="168601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2F4E38-3EC1-40FF-A6DD-917A600B787A}"/>
              </a:ext>
            </a:extLst>
          </p:cNvPr>
          <p:cNvGrpSpPr/>
          <p:nvPr/>
        </p:nvGrpSpPr>
        <p:grpSpPr>
          <a:xfrm>
            <a:off x="8687865" y="1775516"/>
            <a:ext cx="2056751" cy="2053569"/>
            <a:chOff x="8687865" y="1775516"/>
            <a:chExt cx="2056751" cy="2053569"/>
          </a:xfrm>
        </p:grpSpPr>
        <p:sp>
          <p:nvSpPr>
            <p:cNvPr id="41" name="원호 40">
              <a:extLst>
                <a:ext uri="{FF2B5EF4-FFF2-40B4-BE49-F238E27FC236}">
                  <a16:creationId xmlns:a16="http://schemas.microsoft.com/office/drawing/2014/main" id="{0316E9C8-6D55-4CBB-9562-4B75BA4AD8F8}"/>
                </a:ext>
              </a:extLst>
            </p:cNvPr>
            <p:cNvSpPr/>
            <p:nvPr/>
          </p:nvSpPr>
          <p:spPr>
            <a:xfrm>
              <a:off x="8719896" y="1779462"/>
              <a:ext cx="2023129" cy="2023129"/>
            </a:xfrm>
            <a:prstGeom prst="arc">
              <a:avLst>
                <a:gd name="adj1" fmla="val 16200000"/>
                <a:gd name="adj2" fmla="val 74243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53975" cap="rnd">
              <a:noFill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2" name="부분 원형 41">
              <a:extLst>
                <a:ext uri="{FF2B5EF4-FFF2-40B4-BE49-F238E27FC236}">
                  <a16:creationId xmlns:a16="http://schemas.microsoft.com/office/drawing/2014/main" id="{A9846272-8406-41A0-BB0D-1E283F105D16}"/>
                </a:ext>
              </a:extLst>
            </p:cNvPr>
            <p:cNvSpPr/>
            <p:nvPr/>
          </p:nvSpPr>
          <p:spPr>
            <a:xfrm rot="17778729">
              <a:off x="8689456" y="1773925"/>
              <a:ext cx="2053569" cy="2056751"/>
            </a:xfrm>
            <a:prstGeom prst="pi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1BE447-BA07-403D-B0A9-88CC2FCD67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12" y="932140"/>
            <a:ext cx="2461156" cy="67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7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282</ep:Words>
  <ep:PresentationFormat>와이드스크린</ep:PresentationFormat>
  <ep:Paragraphs>43</ep:Paragraphs>
  <ep:Slides>15</ep:Slides>
  <ep:Notes>15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2023-07-23T08:14:44.000</dcterms:created>
  <dc:creator>Microsoft 계정</dc:creator>
  <cp:lastModifiedBy>김승현</cp:lastModifiedBy>
  <dcterms:modified xsi:type="dcterms:W3CDTF">2024-01-08T15:34:34.681</dcterms:modified>
  <cp:revision>91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